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notesMasterIdLst>
    <p:notesMasterId r:id="rId40"/>
  </p:notesMasterIdLst>
  <p:sldIdLst>
    <p:sldId id="256" r:id="rId2"/>
    <p:sldId id="282" r:id="rId3"/>
    <p:sldId id="297" r:id="rId4"/>
    <p:sldId id="298" r:id="rId5"/>
    <p:sldId id="257" r:id="rId6"/>
    <p:sldId id="271" r:id="rId7"/>
    <p:sldId id="283" r:id="rId8"/>
    <p:sldId id="259" r:id="rId9"/>
    <p:sldId id="299" r:id="rId10"/>
    <p:sldId id="272" r:id="rId11"/>
    <p:sldId id="270" r:id="rId12"/>
    <p:sldId id="284" r:id="rId13"/>
    <p:sldId id="260" r:id="rId14"/>
    <p:sldId id="294" r:id="rId15"/>
    <p:sldId id="293" r:id="rId16"/>
    <p:sldId id="261" r:id="rId17"/>
    <p:sldId id="273" r:id="rId18"/>
    <p:sldId id="274" r:id="rId19"/>
    <p:sldId id="262" r:id="rId20"/>
    <p:sldId id="290" r:id="rId21"/>
    <p:sldId id="291" r:id="rId22"/>
    <p:sldId id="277" r:id="rId23"/>
    <p:sldId id="263" r:id="rId24"/>
    <p:sldId id="264" r:id="rId25"/>
    <p:sldId id="265" r:id="rId26"/>
    <p:sldId id="278" r:id="rId27"/>
    <p:sldId id="285" r:id="rId28"/>
    <p:sldId id="279" r:id="rId29"/>
    <p:sldId id="280" r:id="rId30"/>
    <p:sldId id="266" r:id="rId31"/>
    <p:sldId id="286" r:id="rId32"/>
    <p:sldId id="267" r:id="rId33"/>
    <p:sldId id="281" r:id="rId34"/>
    <p:sldId id="295" r:id="rId35"/>
    <p:sldId id="287" r:id="rId36"/>
    <p:sldId id="269" r:id="rId37"/>
    <p:sldId id="288" r:id="rId38"/>
    <p:sldId id="289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FF"/>
    <a:srgbClr val="FF99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75116" autoAdjust="0"/>
  </p:normalViewPr>
  <p:slideViewPr>
    <p:cSldViewPr snapToGrid="0">
      <p:cViewPr varScale="1">
        <p:scale>
          <a:sx n="86" d="100"/>
          <a:sy n="86" d="100"/>
        </p:scale>
        <p:origin x="14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Stored File Sizes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Stored Files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27-45B3-A387-5E2D67269CB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9525" cap="flat" cmpd="sng" algn="ctr">
                <a:solidFill>
                  <a:srgbClr val="92D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C627-45B3-A387-5E2D67269CB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27-45B3-A387-5E2D67269CBD}"/>
              </c:ext>
            </c:extLst>
          </c:dPt>
          <c:dLbls>
            <c:dLbl>
              <c:idx val="1"/>
              <c:layout>
                <c:manualLayout>
                  <c:x val="-0.17178687406658913"/>
                  <c:y val="-1.02170922779372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627-45B3-A387-5E2D67269CBD}"/>
                </c:ext>
              </c:extLst>
            </c:dLbl>
            <c:dLbl>
              <c:idx val="2"/>
              <c:layout>
                <c:manualLayout>
                  <c:x val="0.13605646080688588"/>
                  <c:y val="4.488286168241298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627-45B3-A387-5E2D67269C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0-1k bytes</c:v>
                </c:pt>
                <c:pt idx="1">
                  <c:v>1k-10k bytes</c:v>
                </c:pt>
                <c:pt idx="2">
                  <c:v>&gt;10k bytes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 formatCode="0%">
                  <c:v>0.9</c:v>
                </c:pt>
                <c:pt idx="1">
                  <c:v>3.2000000000000001E-2</c:v>
                </c:pt>
                <c:pt idx="2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7-45B3-A387-5E2D67269CB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00961257802694"/>
          <c:y val="0.82710586782409046"/>
          <c:w val="0.71198051306349874"/>
          <c:h val="0.15747746019838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Stored File Types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File type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82-4FB9-BCD5-DB61870D5EB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2282-4FB9-BCD5-DB61870D5EBB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82-4FB9-BCD5-DB61870D5EBB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2282-4FB9-BCD5-DB61870D5E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naming-related</c:v>
                </c:pt>
                <c:pt idx="1">
                  <c:v>mirrored ACLs/configs</c:v>
                </c:pt>
                <c:pt idx="2">
                  <c:v>GFS/BigTable Metadata</c:v>
                </c:pt>
                <c:pt idx="3">
                  <c:v>ephemeral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0.46</c:v>
                </c:pt>
                <c:pt idx="1">
                  <c:v>0.27</c:v>
                </c:pt>
                <c:pt idx="2">
                  <c:v>0.11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2-4FB9-BCD5-DB61870D5EB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RPC types</c:v>
                </c:pt>
              </c:strCache>
            </c:strRef>
          </c:tx>
          <c:dPt>
            <c:idx val="0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A5-486B-A1A9-60CCDC1B7422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A5-486B-A1A9-60CCDC1B7422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3A5-486B-A1A9-60CCDC1B7422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A5-486B-A1A9-60CCDC1B74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3A5-486B-A1A9-60CCDC1B742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3A5-486B-A1A9-60CCDC1B7422}"/>
              </c:ext>
            </c:extLst>
          </c:dPt>
          <c:dLbls>
            <c:dLbl>
              <c:idx val="0"/>
              <c:layout>
                <c:manualLayout>
                  <c:x val="-0.18156086337154273"/>
                  <c:y val="0.1109814250232096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A5-486B-A1A9-60CCDC1B7422}"/>
                </c:ext>
              </c:extLst>
            </c:dLbl>
            <c:dLbl>
              <c:idx val="1"/>
              <c:layout>
                <c:manualLayout>
                  <c:x val="-0.10739207112217879"/>
                  <c:y val="-3.77799713501758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3A5-486B-A1A9-60CCDC1B7422}"/>
                </c:ext>
              </c:extLst>
            </c:dLbl>
            <c:dLbl>
              <c:idx val="2"/>
              <c:layout>
                <c:manualLayout>
                  <c:x val="-4.789277348145167E-2"/>
                  <c:y val="-1.61190600926476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A5-486B-A1A9-60CCDC1B7422}"/>
                </c:ext>
              </c:extLst>
            </c:dLbl>
            <c:dLbl>
              <c:idx val="3"/>
              <c:layout>
                <c:manualLayout>
                  <c:x val="4.274503020095307E-2"/>
                  <c:y val="-1.77061742393845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3A5-486B-A1A9-60CCDC1B7422}"/>
                </c:ext>
              </c:extLst>
            </c:dLbl>
            <c:dLbl>
              <c:idx val="4"/>
              <c:layout>
                <c:manualLayout>
                  <c:x val="3.0720659275950309E-2"/>
                  <c:y val="-1.21421408817160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3A5-486B-A1A9-60CCDC1B7422}"/>
                </c:ext>
              </c:extLst>
            </c:dLbl>
            <c:dLbl>
              <c:idx val="5"/>
              <c:layout>
                <c:manualLayout>
                  <c:x val="0.15551037281051763"/>
                  <c:y val="1.47870411629732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3A5-486B-A1A9-60CCDC1B7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GetStat</c:v>
                </c:pt>
                <c:pt idx="1">
                  <c:v>Open</c:v>
                </c:pt>
                <c:pt idx="2">
                  <c:v>CreateSession</c:v>
                </c:pt>
                <c:pt idx="3">
                  <c:v>GetContentAndStat</c:v>
                </c:pt>
                <c:pt idx="4">
                  <c:v>SetContents</c:v>
                </c:pt>
                <c:pt idx="5">
                  <c:v>Acquire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  <c:pt idx="3" formatCode="0.00%">
                  <c:v>4.0000000000000001E-3</c:v>
                </c:pt>
                <c:pt idx="4" formatCode="0.00%">
                  <c:v>6.8000000000000005E-4</c:v>
                </c:pt>
                <c:pt idx="5" formatCode="0.00%">
                  <c:v>3.1000000000000001E-5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5-486B-A1A9-60CCDC1B742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C058B-F350-451F-AFE8-56A967A8CE2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A792-8ADF-494C-A706-3A2E0525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0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נניח</a:t>
            </a:r>
            <a:r>
              <a:rPr lang="he-IL" baseline="0" dirty="0" smtClean="0"/>
              <a:t> שיש לנו שרת ועליו אתר, ואנחנו רוצים לספור כמה פעמים ביקרו באתר שלנו.</a:t>
            </a:r>
          </a:p>
          <a:p>
            <a:pPr algn="r" rtl="1"/>
            <a:r>
              <a:rPr lang="he-IL" baseline="0" dirty="0" smtClean="0"/>
              <a:t>כל פעם שמישהו ניגש לאתר – מקדמים איזשהו מונה.</a:t>
            </a:r>
          </a:p>
          <a:p>
            <a:pPr algn="r" rtl="1"/>
            <a:r>
              <a:rPr lang="he-IL" baseline="0" dirty="0" smtClean="0"/>
              <a:t>האתר ממש מצליח ויש עוד הרבה משתמשים, אז אנחנו מוסיפים שרתים כדי לעמוד בעומס.</a:t>
            </a:r>
          </a:p>
          <a:p>
            <a:pPr algn="r" rtl="1"/>
            <a:r>
              <a:rPr lang="he-IL" baseline="0" dirty="0" smtClean="0"/>
              <a:t>נניח שהגיעו עכשיו שתי בקשות באותו זמן לשני שרתים. כל אחד מהם מנסה לקרוא את המונה ואז לכתוב ערך גדול ב-1 ממה שקרא.</a:t>
            </a:r>
          </a:p>
          <a:p>
            <a:pPr algn="r" rtl="1"/>
            <a:r>
              <a:rPr lang="he-IL" baseline="0" dirty="0" smtClean="0"/>
              <a:t>אבל מה אם הראשון כותב אחרי שהשני קורא?</a:t>
            </a:r>
          </a:p>
          <a:p>
            <a:pPr algn="r" rtl="1"/>
            <a:r>
              <a:rPr lang="he-IL" baseline="0" dirty="0" smtClean="0"/>
              <a:t>לא נספור את כל הבקשות!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50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0" baseline="0" dirty="0" smtClean="0"/>
              <a:t>הלקוח מדבר רק עם המאסטר (חוץ מכדי לגלות מי המאסטר), עד שהמאסטר לא עונה או עונה שאינו מאסטר.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0" baseline="0" dirty="0" smtClean="0"/>
              <a:t>בקשות קריאה- רק המאסטר מעורב.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77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0" baseline="0" dirty="0" smtClean="0"/>
              <a:t>בקשות כתיבה מועברות לכולם ע"י פרוטוקול קונצנזוס, ועונים </a:t>
            </a:r>
            <a:r>
              <a:rPr lang="en-US" b="0" baseline="0" dirty="0" err="1" smtClean="0"/>
              <a:t>ack</a:t>
            </a:r>
            <a:r>
              <a:rPr lang="he-IL" b="0" baseline="0" dirty="0" smtClean="0"/>
              <a:t> רק כאשר רוב הרפליקות אישרו את הכתיבה.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27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היתרון</a:t>
            </a:r>
            <a:r>
              <a:rPr lang="he-IL" baseline="0" dirty="0" smtClean="0"/>
              <a:t> בלהיות דומים ל</a:t>
            </a:r>
            <a:r>
              <a:rPr lang="en-US" baseline="0" dirty="0" err="1" smtClean="0"/>
              <a:t>unix</a:t>
            </a:r>
            <a:r>
              <a:rPr lang="he-IL" baseline="0" dirty="0" smtClean="0"/>
              <a:t> – יש כבר כלים ל</a:t>
            </a:r>
            <a:r>
              <a:rPr lang="en-US" baseline="0" dirty="0" smtClean="0"/>
              <a:t>browsing</a:t>
            </a:r>
            <a:r>
              <a:rPr lang="he-IL" baseline="0" dirty="0" smtClean="0"/>
              <a:t> והם יעבדו אותו דבר, וקל להבין איך זה עובד.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46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המטרה:</a:t>
            </a:r>
            <a:r>
              <a:rPr lang="he-IL" baseline="0" dirty="0" smtClean="0"/>
              <a:t> לאפשר ללקוחות לעקוב אחרי שינויים בקלות.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7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דומה</a:t>
            </a:r>
            <a:r>
              <a:rPr lang="he-IL" baseline="0" dirty="0" smtClean="0"/>
              <a:t> ל</a:t>
            </a:r>
            <a:r>
              <a:rPr lang="en-US" baseline="0" dirty="0" smtClean="0"/>
              <a:t>file descriptors</a:t>
            </a:r>
            <a:r>
              <a:rPr lang="he-IL" baseline="0" dirty="0" smtClean="0"/>
              <a:t> של </a:t>
            </a:r>
            <a:r>
              <a:rPr lang="en-US" baseline="0" dirty="0" err="1" smtClean="0"/>
              <a:t>unix</a:t>
            </a:r>
            <a:r>
              <a:rPr lang="he-IL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3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מה זה </a:t>
            </a:r>
            <a:r>
              <a:rPr lang="en-US" dirty="0" smtClean="0"/>
              <a:t>advisory</a:t>
            </a:r>
            <a:r>
              <a:rPr lang="he-IL" dirty="0" smtClean="0"/>
              <a:t>?</a:t>
            </a:r>
          </a:p>
          <a:p>
            <a:pPr algn="r" rtl="1"/>
            <a:r>
              <a:rPr lang="he-IL" dirty="0" smtClean="0"/>
              <a:t>מונע</a:t>
            </a:r>
            <a:r>
              <a:rPr lang="he-IL" baseline="0" dirty="0" smtClean="0"/>
              <a:t> נעילה חוזרת של אותו מנעול אבל לא אוכף התנהגות של המשתמש. ההגנה היא ע"י הפרוטוקול, אבל באחריות המשתמש.</a:t>
            </a:r>
          </a:p>
          <a:p>
            <a:pPr algn="r" rtl="1"/>
            <a:r>
              <a:rPr lang="he-IL" dirty="0" smtClean="0"/>
              <a:t>מה</a:t>
            </a:r>
            <a:r>
              <a:rPr lang="he-IL" baseline="0" dirty="0" smtClean="0"/>
              <a:t> זה </a:t>
            </a:r>
            <a:r>
              <a:rPr lang="en-US" baseline="0" dirty="0" smtClean="0"/>
              <a:t>mandatory</a:t>
            </a:r>
            <a:r>
              <a:rPr lang="he-IL" baseline="0" dirty="0" smtClean="0"/>
              <a:t>?</a:t>
            </a:r>
          </a:p>
          <a:p>
            <a:pPr algn="r" rtl="1"/>
            <a:r>
              <a:rPr lang="he-IL" baseline="0" dirty="0" smtClean="0"/>
              <a:t>אם האובייקט נעול</a:t>
            </a:r>
            <a:r>
              <a:rPr lang="en-US" baseline="0" dirty="0" smtClean="0"/>
              <a:t> </a:t>
            </a:r>
            <a:r>
              <a:rPr lang="he-IL" baseline="0" dirty="0" smtClean="0"/>
              <a:t> - מונע מלקוחות לגשת אליו.</a:t>
            </a:r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04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אליס</a:t>
            </a:r>
            <a:r>
              <a:rPr lang="he-IL" baseline="0" dirty="0" smtClean="0"/>
              <a:t> לא </a:t>
            </a:r>
            <a:r>
              <a:rPr lang="he-IL" baseline="0" dirty="0" err="1" smtClean="0"/>
              <a:t>היתה</a:t>
            </a:r>
            <a:r>
              <a:rPr lang="he-IL" baseline="0" dirty="0" smtClean="0"/>
              <a:t> אמורה להיות מסוגלת לכתוב בזמן שבוב מחזיק את המנעול!</a:t>
            </a:r>
            <a:endParaRPr lang="en-US" baseline="0" dirty="0" smtClean="0"/>
          </a:p>
          <a:p>
            <a:pPr algn="r" rtl="1"/>
            <a:endParaRPr lang="en-US" baseline="0" dirty="0" smtClean="0"/>
          </a:p>
          <a:p>
            <a:pPr algn="r" rtl="1"/>
            <a:r>
              <a:rPr lang="he-IL" baseline="0" dirty="0" smtClean="0"/>
              <a:t>יש כל מיני פתרונות שמבטיחים סדר על כל האירועים במערכת. (</a:t>
            </a:r>
            <a:r>
              <a:rPr lang="en-US" baseline="0" dirty="0" smtClean="0"/>
              <a:t>virtual time</a:t>
            </a:r>
            <a:r>
              <a:rPr lang="he-IL" baseline="0" dirty="0" smtClean="0"/>
              <a:t>, </a:t>
            </a:r>
            <a:r>
              <a:rPr lang="en-US" baseline="0" dirty="0" smtClean="0"/>
              <a:t>virtual synchrony</a:t>
            </a:r>
            <a:r>
              <a:rPr lang="he-IL" baseline="0" dirty="0" smtClean="0"/>
              <a:t>) מבטיחים שההודעות יטופלו בסדר שמתאים למה שכל משתתף במערכת רואה.</a:t>
            </a:r>
          </a:p>
          <a:p>
            <a:pPr algn="r" rtl="1"/>
            <a:r>
              <a:rPr lang="he-IL" baseline="0" dirty="0" smtClean="0"/>
              <a:t>אבל אנחנו לא צריכים סדר על כל האירועים – רק על אלו שקשורים למנעולים.</a:t>
            </a:r>
          </a:p>
          <a:p>
            <a:pPr algn="r" rtl="1"/>
            <a:r>
              <a:rPr lang="he-IL" baseline="0" dirty="0" smtClean="0"/>
              <a:t>פתרון – </a:t>
            </a:r>
            <a:r>
              <a:rPr lang="en-US" baseline="0" dirty="0" smtClean="0"/>
              <a:t>sequencers</a:t>
            </a:r>
            <a:r>
              <a:rPr lang="he-IL" baseline="0" dirty="0" smtClean="0"/>
              <a:t>.</a:t>
            </a:r>
          </a:p>
          <a:p>
            <a:pPr algn="r" rtl="1"/>
            <a:endParaRPr lang="he-IL" baseline="0" dirty="0" smtClean="0"/>
          </a:p>
          <a:p>
            <a:pPr algn="r" rtl="1"/>
            <a:r>
              <a:rPr lang="he-IL" baseline="0" dirty="0" smtClean="0"/>
              <a:t>קרדיט לדוגמה (הזו ובשקף הבא)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https://martin.kleppmann.com/2016/02/08/how-to-do-distributed-locking.html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32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אם</a:t>
            </a:r>
            <a:r>
              <a:rPr lang="he-IL" baseline="0" dirty="0" smtClean="0"/>
              <a:t> לקוח רוצה לבצע פעולה שצריכה להיות מוגנת ע"י מנעול, הוא שולח לשרת את הבקשה+ ה</a:t>
            </a:r>
            <a:r>
              <a:rPr lang="en-US" baseline="0" dirty="0" smtClean="0"/>
              <a:t>sequencer</a:t>
            </a:r>
            <a:r>
              <a:rPr lang="he-IL" baseline="0" dirty="0" smtClean="0"/>
              <a:t>.</a:t>
            </a:r>
          </a:p>
          <a:p>
            <a:pPr algn="r" rtl="1"/>
            <a:r>
              <a:rPr lang="he-IL" baseline="0" dirty="0" smtClean="0"/>
              <a:t>השרת בודק שה</a:t>
            </a:r>
            <a:r>
              <a:rPr lang="en-US" baseline="0" dirty="0" smtClean="0"/>
              <a:t>sequencer</a:t>
            </a:r>
            <a:r>
              <a:rPr lang="he-IL" baseline="0" dirty="0" smtClean="0"/>
              <a:t> תקין. רק אם כן מבצע.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12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aseline="0" dirty="0" smtClean="0"/>
              <a:t>זמן טוב להפסקה אחרי השקף הזה</a:t>
            </a:r>
            <a:endParaRPr lang="en-US" baseline="0" dirty="0" smtClean="0"/>
          </a:p>
          <a:p>
            <a:pPr algn="r" rtl="1"/>
            <a:r>
              <a:rPr lang="he-IL" baseline="0" dirty="0" smtClean="0"/>
              <a:t>בדיקת </a:t>
            </a:r>
            <a:r>
              <a:rPr lang="he-IL" baseline="0" dirty="0" smtClean="0"/>
              <a:t>תקינות: מול שרת </a:t>
            </a:r>
            <a:r>
              <a:rPr lang="en-US" baseline="0" dirty="0" smtClean="0"/>
              <a:t>chubby</a:t>
            </a:r>
            <a:r>
              <a:rPr lang="he-IL" baseline="0" dirty="0" smtClean="0"/>
              <a:t> או ה</a:t>
            </a:r>
            <a:r>
              <a:rPr lang="en-US" baseline="0" dirty="0" err="1" smtClean="0"/>
              <a:t>seq</a:t>
            </a:r>
            <a:r>
              <a:rPr lang="he-IL" baseline="0" dirty="0" smtClean="0"/>
              <a:t> האחרון שראה השרת המבצע.</a:t>
            </a:r>
          </a:p>
          <a:p>
            <a:pPr algn="r" rtl="1"/>
            <a:r>
              <a:rPr lang="he-IL" baseline="0" dirty="0" smtClean="0"/>
              <a:t>יתרונות:</a:t>
            </a:r>
            <a:r>
              <a:rPr lang="en-US" baseline="0" dirty="0" smtClean="0"/>
              <a:t> </a:t>
            </a:r>
            <a:r>
              <a:rPr lang="he-IL" baseline="0" dirty="0" smtClean="0"/>
              <a:t>לא מכביד על המערכת (רק התווסף </a:t>
            </a:r>
            <a:r>
              <a:rPr lang="en-US" baseline="0" dirty="0" smtClean="0"/>
              <a:t>string</a:t>
            </a:r>
            <a:r>
              <a:rPr lang="he-IL" baseline="0" dirty="0" smtClean="0"/>
              <a:t> לבקשה) וקל להסביר.</a:t>
            </a:r>
          </a:p>
          <a:p>
            <a:pPr algn="r" rtl="1"/>
            <a:r>
              <a:rPr lang="he-IL" u="sng" baseline="0" dirty="0" smtClean="0"/>
              <a:t>למען תאימות אחורה עם שרתים שעוד לא תומכים בזה: </a:t>
            </a:r>
          </a:p>
          <a:p>
            <a:pPr algn="r" rtl="1"/>
            <a:r>
              <a:rPr lang="he-IL" baseline="0" dirty="0" smtClean="0"/>
              <a:t>אם מנעול השתחרר בדרך לא טבעית, </a:t>
            </a:r>
            <a:r>
              <a:rPr lang="he-IL" baseline="0" dirty="0" err="1" smtClean="0"/>
              <a:t>צ'אבי</a:t>
            </a:r>
            <a:r>
              <a:rPr lang="he-IL" baseline="0" dirty="0" smtClean="0"/>
              <a:t> לא נותן לנעול אותו למשך זמן מסוים שנקרא </a:t>
            </a:r>
            <a:r>
              <a:rPr lang="en-US" baseline="0" dirty="0" smtClean="0"/>
              <a:t>lock delay</a:t>
            </a:r>
            <a:r>
              <a:rPr lang="he-IL" baseline="0" dirty="0" smtClean="0"/>
              <a:t>.</a:t>
            </a:r>
            <a:endParaRPr lang="en-US" baseline="0" dirty="0" smtClean="0"/>
          </a:p>
          <a:p>
            <a:pPr algn="r" rtl="1"/>
            <a:r>
              <a:rPr lang="en-US" baseline="0" dirty="0" smtClean="0"/>
              <a:t>)</a:t>
            </a:r>
            <a:r>
              <a:rPr lang="he-IL" baseline="0" dirty="0" smtClean="0"/>
              <a:t>עד דקה, תלוי במה ה</a:t>
            </a:r>
            <a:r>
              <a:rPr lang="en-US" baseline="0" dirty="0" smtClean="0"/>
              <a:t>client</a:t>
            </a:r>
            <a:r>
              <a:rPr lang="he-IL" baseline="0" dirty="0" smtClean="0"/>
              <a:t> ביקש).</a:t>
            </a:r>
          </a:p>
          <a:p>
            <a:pPr algn="r" rtl="1"/>
            <a:r>
              <a:rPr lang="he-IL" baseline="0" dirty="0" smtClean="0"/>
              <a:t>לא יותר מזה, כדי שלקוח שנפל לא ישבית את האחרים</a:t>
            </a:r>
            <a:r>
              <a:rPr lang="en-US" baseline="0" dirty="0" smtClean="0"/>
              <a:t> </a:t>
            </a:r>
            <a:r>
              <a:rPr lang="he-IL" baseline="0" dirty="0" smtClean="0"/>
              <a:t>לזמן ארוך ע"י החזקת המנעול</a:t>
            </a:r>
            <a:r>
              <a:rPr lang="he-IL" baseline="0" dirty="0" smtClean="0"/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07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File contents</a:t>
            </a:r>
            <a:r>
              <a:rPr lang="en-US" baseline="0" dirty="0" smtClean="0"/>
              <a:t> modified</a:t>
            </a:r>
            <a:r>
              <a:rPr lang="he-IL" baseline="0" dirty="0" smtClean="0"/>
              <a:t> – למשל קובץ שמחזיק כתובת של מאסטר או של </a:t>
            </a:r>
            <a:r>
              <a:rPr lang="en-US" baseline="0" dirty="0" smtClean="0"/>
              <a:t>service</a:t>
            </a:r>
            <a:r>
              <a:rPr lang="he-IL" baseline="0" dirty="0" smtClean="0"/>
              <a:t>.</a:t>
            </a:r>
          </a:p>
          <a:p>
            <a:pPr algn="r" rtl="1"/>
            <a:r>
              <a:rPr lang="en-US" baseline="0" dirty="0" smtClean="0"/>
              <a:t>Child node X</a:t>
            </a:r>
            <a:r>
              <a:rPr lang="he-IL" baseline="0" dirty="0" smtClean="0"/>
              <a:t> – לממש </a:t>
            </a:r>
            <a:r>
              <a:rPr lang="en-US" baseline="0" dirty="0" smtClean="0"/>
              <a:t>mirroring</a:t>
            </a:r>
            <a:r>
              <a:rPr lang="he-IL" baseline="0" dirty="0" smtClean="0"/>
              <a:t>, שכפול של קובץ על פני מספר </a:t>
            </a:r>
            <a:r>
              <a:rPr lang="en-US" baseline="0" dirty="0" smtClean="0"/>
              <a:t>cells</a:t>
            </a:r>
            <a:r>
              <a:rPr lang="he-IL" baseline="0" dirty="0" smtClean="0"/>
              <a:t>. נזכיר בהמשך. שימוש נוסף: </a:t>
            </a:r>
            <a:r>
              <a:rPr lang="he-IL" baseline="0" dirty="0" err="1" smtClean="0"/>
              <a:t>לנטר</a:t>
            </a:r>
            <a:r>
              <a:rPr lang="he-IL" baseline="0" dirty="0" smtClean="0"/>
              <a:t> קבצים זמניים בלי לפתוח אותם.</a:t>
            </a:r>
          </a:p>
          <a:p>
            <a:pPr algn="r" rtl="1"/>
            <a:r>
              <a:rPr lang="en-US" baseline="0" dirty="0" smtClean="0"/>
              <a:t>Master fail</a:t>
            </a:r>
            <a:r>
              <a:rPr lang="he-IL" baseline="0" dirty="0" smtClean="0"/>
              <a:t> – להודיע ללקוחות שהמאסטר נפל וחלק מה</a:t>
            </a:r>
            <a:r>
              <a:rPr lang="en-US" baseline="0" dirty="0" smtClean="0"/>
              <a:t>data</a:t>
            </a:r>
            <a:r>
              <a:rPr lang="he-IL" baseline="0" dirty="0" smtClean="0"/>
              <a:t> שהם מחזיקים כבר לא רלוונטי. עוד בהמשך.</a:t>
            </a:r>
          </a:p>
          <a:p>
            <a:pPr algn="r" rtl="1"/>
            <a:r>
              <a:rPr lang="en-US" baseline="0" dirty="0" smtClean="0"/>
              <a:t>Handle invalid</a:t>
            </a:r>
            <a:r>
              <a:rPr lang="he-IL" baseline="0" dirty="0" smtClean="0"/>
              <a:t> – מרמז על בעיות תקשורת, נדבר על זה כשנזכיר </a:t>
            </a:r>
            <a:r>
              <a:rPr lang="en-US" baseline="0" dirty="0" smtClean="0"/>
              <a:t>sessions</a:t>
            </a:r>
            <a:r>
              <a:rPr lang="he-IL" baseline="0" dirty="0" smtClean="0"/>
              <a:t>.</a:t>
            </a:r>
          </a:p>
          <a:p>
            <a:pPr algn="r" rtl="1"/>
            <a:r>
              <a:rPr lang="en-US" baseline="0" dirty="0" smtClean="0"/>
              <a:t>Lock acquired</a:t>
            </a:r>
            <a:r>
              <a:rPr lang="he-IL" baseline="0" dirty="0" smtClean="0"/>
              <a:t> – לגלות כאשר נבחר </a:t>
            </a:r>
            <a:r>
              <a:rPr lang="en-US" baseline="0" dirty="0" smtClean="0"/>
              <a:t>primary</a:t>
            </a:r>
            <a:r>
              <a:rPr lang="he-IL" baseline="0" dirty="0" smtClean="0"/>
              <a:t>. בדיעבד מיותר כי ממילא ה</a:t>
            </a:r>
            <a:r>
              <a:rPr lang="en-US" baseline="0" dirty="0" smtClean="0"/>
              <a:t>primary</a:t>
            </a:r>
            <a:r>
              <a:rPr lang="he-IL" baseline="0" dirty="0" smtClean="0"/>
              <a:t> צריך לעשות עוד דברים כמו לפרסם את עצמו דרך קובץ.</a:t>
            </a:r>
          </a:p>
          <a:p>
            <a:pPr algn="r" rtl="1"/>
            <a:r>
              <a:rPr lang="en-US" baseline="0" dirty="0" smtClean="0"/>
              <a:t>Conflicting lock request</a:t>
            </a:r>
            <a:r>
              <a:rPr lang="he-IL" baseline="0" dirty="0" smtClean="0"/>
              <a:t> – במקור חשבו שישמש כדי להודיע לתהליך שמישהו אחר מנסה לנעול, והתהליך יסיים וישחרר את המנעול. בפועל זה לא </a:t>
            </a:r>
            <a:r>
              <a:rPr lang="en-US" baseline="0" dirty="0" smtClean="0"/>
              <a:t>practice</a:t>
            </a:r>
            <a:r>
              <a:rPr lang="he-IL" baseline="0" dirty="0" smtClean="0"/>
              <a:t> שמשתמשים בו.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1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מנעולים עוזרים לנו</a:t>
            </a:r>
            <a:r>
              <a:rPr lang="he-IL" baseline="0" dirty="0" smtClean="0"/>
              <a:t> להגן על זיכרון משותף מפני טעויות שנובעות מגישה במקביל.</a:t>
            </a:r>
          </a:p>
          <a:p>
            <a:pPr algn="r" rtl="1"/>
            <a:r>
              <a:rPr lang="he-IL" baseline="0" dirty="0" smtClean="0"/>
              <a:t>לפני הגישה למונה ננעל את המנעול, נקרא ונכתוב, ואז נשחרר את המנעול.</a:t>
            </a:r>
          </a:p>
          <a:p>
            <a:pPr algn="r" rtl="1"/>
            <a:r>
              <a:rPr lang="he-IL" baseline="0" dirty="0" smtClean="0"/>
              <a:t>אחד השרתים יהיה חייב להשלים את הפעולה לפני שהשני קורא את הערך.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64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</a:t>
            </a:r>
            <a:r>
              <a:rPr lang="en-US" baseline="0" dirty="0" smtClean="0"/>
              <a:t>1 round of invalidations:</a:t>
            </a:r>
          </a:p>
          <a:p>
            <a:r>
              <a:rPr lang="en-US" baseline="0" dirty="0" smtClean="0"/>
              <a:t>File is </a:t>
            </a:r>
            <a:r>
              <a:rPr lang="en-US" baseline="0" dirty="0" err="1" smtClean="0"/>
              <a:t>uncachable</a:t>
            </a:r>
            <a:r>
              <a:rPr lang="en-US" baseline="0" dirty="0" smtClean="0"/>
              <a:t> until all invalidations are over.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7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 err="1" smtClean="0"/>
              <a:t>KeepAlive</a:t>
            </a:r>
            <a:r>
              <a:rPr lang="he-IL" baseline="0" dirty="0" smtClean="0"/>
              <a:t> - לחיצת יד שקורית כל פרק זמן מסוים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95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ספריית</a:t>
            </a:r>
            <a:r>
              <a:rPr lang="he-IL" baseline="0" dirty="0" smtClean="0"/>
              <a:t> </a:t>
            </a:r>
            <a:r>
              <a:rPr lang="en-US" baseline="0" dirty="0" smtClean="0"/>
              <a:t>chubby</a:t>
            </a:r>
            <a:r>
              <a:rPr lang="he-IL" baseline="0" dirty="0" smtClean="0"/>
              <a:t> מודיעה לאליס </a:t>
            </a:r>
            <a:r>
              <a:rPr lang="he-IL" baseline="0" dirty="0" err="1" smtClean="0"/>
              <a:t>שהסשן</a:t>
            </a:r>
            <a:r>
              <a:rPr lang="he-IL" baseline="0" dirty="0" smtClean="0"/>
              <a:t> עומד </a:t>
            </a:r>
            <a:r>
              <a:rPr lang="he-IL" baseline="0" dirty="0" err="1" smtClean="0"/>
              <a:t>להגמר</a:t>
            </a:r>
            <a:r>
              <a:rPr lang="he-IL" baseline="0" dirty="0" smtClean="0"/>
              <a:t>. (הערכה שמרנית: בגלל זמני תקשורת והפרש מהשעון של המאסטר).</a:t>
            </a:r>
          </a:p>
          <a:p>
            <a:pPr algn="r" rtl="1"/>
            <a:r>
              <a:rPr lang="he-IL" baseline="0" dirty="0" smtClean="0"/>
              <a:t>אליס שולחת </a:t>
            </a:r>
            <a:r>
              <a:rPr lang="he-IL" baseline="0" dirty="0" err="1" smtClean="0"/>
              <a:t>קיפ</a:t>
            </a:r>
            <a:r>
              <a:rPr lang="he-IL" baseline="0" dirty="0" smtClean="0"/>
              <a:t>-אלייב למאסטר.</a:t>
            </a:r>
          </a:p>
          <a:p>
            <a:pPr algn="r" rtl="1"/>
            <a:r>
              <a:rPr lang="he-IL" baseline="0" dirty="0" smtClean="0"/>
              <a:t>המאסטר מחכה עד שבאמת </a:t>
            </a:r>
            <a:r>
              <a:rPr lang="he-IL" baseline="0" dirty="0" err="1" smtClean="0"/>
              <a:t>הסשן</a:t>
            </a:r>
            <a:r>
              <a:rPr lang="he-IL" baseline="0" dirty="0" smtClean="0"/>
              <a:t> עומד להסתיים ורק אז עונה ל</a:t>
            </a:r>
            <a:r>
              <a:rPr lang="en-US" baseline="0" dirty="0" smtClean="0"/>
              <a:t>RPC</a:t>
            </a:r>
            <a:r>
              <a:rPr lang="he-IL" baseline="0" dirty="0" smtClean="0"/>
              <a:t>.</a:t>
            </a:r>
          </a:p>
          <a:p>
            <a:pPr algn="r" rtl="1"/>
            <a:r>
              <a:rPr lang="he-IL" baseline="0" dirty="0" smtClean="0"/>
              <a:t>אם יש לו מה להודיע לאליס, אולי לא יחכה עד סוף </a:t>
            </a:r>
            <a:r>
              <a:rPr lang="he-IL" baseline="0" dirty="0" err="1" smtClean="0"/>
              <a:t>הסשן</a:t>
            </a:r>
            <a:r>
              <a:rPr lang="he-IL" baseline="0" dirty="0" smtClean="0"/>
              <a:t>.</a:t>
            </a:r>
          </a:p>
          <a:p>
            <a:pPr algn="r" rtl="1"/>
            <a:r>
              <a:rPr lang="he-IL" baseline="0" dirty="0" smtClean="0"/>
              <a:t>ההארכה היא בד"כ 12 שניות אבל אפשר לשחק עם זה: אם יש עומס בקשות אפשר להאריך את הזמן יותר.</a:t>
            </a:r>
          </a:p>
          <a:p>
            <a:pPr algn="r" rtl="1"/>
            <a:r>
              <a:rPr lang="he-IL" baseline="0" dirty="0" smtClean="0"/>
              <a:t>אליס מיד שולחת עוד </a:t>
            </a:r>
            <a:r>
              <a:rPr lang="en-US" baseline="0" dirty="0" err="1" smtClean="0"/>
              <a:t>keepalive</a:t>
            </a:r>
            <a:r>
              <a:rPr lang="he-IL" baseline="0" dirty="0" smtClean="0"/>
              <a:t> כדי שכמעט תמיד יהיה אחד פעיל.</a:t>
            </a:r>
          </a:p>
          <a:p>
            <a:pPr algn="r" rtl="1"/>
            <a:r>
              <a:rPr lang="he-IL" baseline="0" dirty="0" smtClean="0"/>
              <a:t>למה זה טוב להשתמש ב</a:t>
            </a:r>
            <a:r>
              <a:rPr lang="en-US" baseline="0" dirty="0" err="1" smtClean="0"/>
              <a:t>keepalive</a:t>
            </a:r>
            <a:r>
              <a:rPr lang="en-US" baseline="0" dirty="0" smtClean="0"/>
              <a:t> </a:t>
            </a:r>
            <a:r>
              <a:rPr lang="he-IL" baseline="0" dirty="0" smtClean="0"/>
              <a:t> כדי להעביר הודעות כאלה?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baseline="0" dirty="0" smtClean="0"/>
              <a:t>מבטיח שהלקוח לא יחזיק </a:t>
            </a:r>
            <a:r>
              <a:rPr lang="he-IL" baseline="0" dirty="0" err="1" smtClean="0"/>
              <a:t>סשן</a:t>
            </a:r>
            <a:r>
              <a:rPr lang="he-IL" baseline="0" dirty="0" smtClean="0"/>
              <a:t> פתוח בלי להיות מעודכן בכל מה שקורה.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baseline="0" dirty="0" smtClean="0"/>
              <a:t>מפשט את הלקוח כי כל ה</a:t>
            </a:r>
            <a:r>
              <a:rPr lang="en-US" baseline="0" dirty="0" smtClean="0"/>
              <a:t>RPCs</a:t>
            </a:r>
            <a:r>
              <a:rPr lang="he-IL" baseline="0" dirty="0" smtClean="0"/>
              <a:t> הם רק בכיוון השרת (אז לא צריך להקשיב)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baseline="0" dirty="0" smtClean="0"/>
              <a:t>מתגבר על הגבלות של </a:t>
            </a:r>
            <a:r>
              <a:rPr lang="en-US" baseline="0" dirty="0" smtClean="0"/>
              <a:t>FW</a:t>
            </a:r>
            <a:r>
              <a:rPr lang="he-IL" baseline="0" dirty="0" smtClean="0"/>
              <a:t> שמאפשרים פתיחת קשרים רק בכיוון אחד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he-IL" baseline="0" dirty="0" smtClean="0"/>
              <a:t>אם הלקוח בסיכון של </a:t>
            </a:r>
            <a:r>
              <a:rPr lang="en-US" baseline="0" dirty="0" smtClean="0"/>
              <a:t>timeout</a:t>
            </a:r>
            <a:r>
              <a:rPr lang="he-IL" baseline="0" dirty="0" smtClean="0"/>
              <a:t> הוא מפסיק להשתמש ב</a:t>
            </a:r>
            <a:r>
              <a:rPr lang="en-US" baseline="0" dirty="0" smtClean="0"/>
              <a:t>cache</a:t>
            </a:r>
            <a:r>
              <a:rPr lang="he-IL" baseline="0" dirty="0" smtClean="0"/>
              <a:t> שלו ומחכה עוד פרק זמן שנקרא </a:t>
            </a:r>
            <a:r>
              <a:rPr lang="en-US" baseline="0" dirty="0" smtClean="0"/>
              <a:t>grace period</a:t>
            </a:r>
            <a:r>
              <a:rPr lang="he-IL" baseline="0" dirty="0" smtClean="0"/>
              <a:t> לתשובה מהמאסטר. אם בזמן זה התקבלה תשובה –חוזר להפעיל את ה</a:t>
            </a:r>
            <a:r>
              <a:rPr lang="en-US" baseline="0" dirty="0" smtClean="0"/>
              <a:t>cache</a:t>
            </a:r>
            <a:r>
              <a:rPr lang="he-IL" baseline="0" dirty="0" smtClean="0"/>
              <a:t>. אחרת – מניח </a:t>
            </a:r>
            <a:r>
              <a:rPr lang="he-IL" baseline="0" dirty="0" err="1" smtClean="0"/>
              <a:t>שהסשן</a:t>
            </a:r>
            <a:r>
              <a:rPr lang="he-IL" baseline="0" dirty="0" smtClean="0"/>
              <a:t> נגמר.</a:t>
            </a:r>
          </a:p>
          <a:p>
            <a:pPr algn="r" rtl="1"/>
            <a:endParaRPr lang="he-IL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19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baseline="0" dirty="0" smtClean="0"/>
              <a:t> – master view of lease</a:t>
            </a:r>
          </a:p>
          <a:p>
            <a:r>
              <a:rPr lang="en-US" baseline="0" dirty="0" smtClean="0"/>
              <a:t>Ci – client’s approximation</a:t>
            </a:r>
          </a:p>
          <a:p>
            <a:pPr algn="r" rtl="1"/>
            <a:r>
              <a:rPr lang="en-US" baseline="0" dirty="0" smtClean="0"/>
              <a:t>Epoch number</a:t>
            </a:r>
            <a:r>
              <a:rPr lang="he-IL" baseline="0" dirty="0" smtClean="0"/>
              <a:t> – מספר שהלקוח צריך לצרף לכל קריאה. המאסטר דוחה קריאות עם מספרים ישנים (כדי לא להגיב </a:t>
            </a:r>
            <a:r>
              <a:rPr lang="he-IL" baseline="0" dirty="0" err="1" smtClean="0"/>
              <a:t>לפקטות</a:t>
            </a:r>
            <a:r>
              <a:rPr lang="he-IL" baseline="0" dirty="0" smtClean="0"/>
              <a:t> ישנות שאיחרו בדרך, למשל כתיבה לקובץ שכבר לא קיים).</a:t>
            </a:r>
          </a:p>
          <a:p>
            <a:pPr algn="r" rtl="1"/>
            <a:r>
              <a:rPr lang="he-IL" baseline="0" dirty="0" smtClean="0"/>
              <a:t>כשהמאסטר הקודם מת, הוא זורק את כל ה</a:t>
            </a:r>
            <a:r>
              <a:rPr lang="en-US" baseline="0" dirty="0" smtClean="0"/>
              <a:t>in mem state</a:t>
            </a:r>
            <a:r>
              <a:rPr lang="he-IL" baseline="0" dirty="0" smtClean="0"/>
              <a:t> (</a:t>
            </a:r>
            <a:r>
              <a:rPr lang="he-IL" baseline="0" dirty="0" err="1" smtClean="0"/>
              <a:t>סשנים</a:t>
            </a:r>
            <a:r>
              <a:rPr lang="he-IL" baseline="0" dirty="0" smtClean="0"/>
              <a:t>, </a:t>
            </a:r>
            <a:r>
              <a:rPr lang="en-US" baseline="0" dirty="0" smtClean="0"/>
              <a:t>file handles</a:t>
            </a:r>
            <a:r>
              <a:rPr lang="he-IL" baseline="0" dirty="0" smtClean="0"/>
              <a:t>, מנעולים..)</a:t>
            </a:r>
          </a:p>
          <a:p>
            <a:pPr algn="r" rtl="1"/>
            <a:r>
              <a:rPr lang="he-IL" baseline="0" dirty="0" smtClean="0"/>
              <a:t>החדש מנסה לשחזר אותו על פי: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baseline="0" dirty="0" smtClean="0"/>
              <a:t>ה</a:t>
            </a:r>
            <a:r>
              <a:rPr lang="en-US" baseline="0" dirty="0" smtClean="0"/>
              <a:t>DB</a:t>
            </a:r>
            <a:r>
              <a:rPr lang="he-IL" baseline="0" dirty="0" smtClean="0"/>
              <a:t> שנשמר על הדיסק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baseline="0" dirty="0" smtClean="0"/>
              <a:t>מידע מה</a:t>
            </a:r>
            <a:r>
              <a:rPr lang="en-US" baseline="0" dirty="0" smtClean="0"/>
              <a:t>clients</a:t>
            </a:r>
            <a:endParaRPr lang="he-IL" baseline="0" dirty="0" smtClean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baseline="0" dirty="0" smtClean="0"/>
              <a:t>הנחות שמרניות (למשל הארכת ה</a:t>
            </a:r>
            <a:r>
              <a:rPr lang="en-US" baseline="0" dirty="0" smtClean="0"/>
              <a:t>session leases</a:t>
            </a:r>
            <a:r>
              <a:rPr lang="he-IL" baseline="0" dirty="0" smtClean="0"/>
              <a:t> לזמן ארוך)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18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לדלג </a:t>
            </a:r>
            <a:r>
              <a:rPr lang="he-IL" smtClean="0"/>
              <a:t>במידת הצורך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27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לדלג במידת הצורך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אם</a:t>
            </a:r>
            <a:r>
              <a:rPr lang="he-IL" baseline="0" dirty="0" smtClean="0"/>
              <a:t> נניח שאין באגים רציניים בשרת אז לא יעזור לשפר פר בקשה, אלא להפחית את מספר הבקשות.</a:t>
            </a:r>
            <a:endParaRPr lang="en-US" dirty="0" smtClean="0"/>
          </a:p>
          <a:p>
            <a:pPr algn="r" rtl="1"/>
            <a:r>
              <a:rPr lang="en-US" dirty="0" smtClean="0"/>
              <a:t>Protocol conversion</a:t>
            </a:r>
            <a:r>
              <a:rPr lang="he-IL" dirty="0" smtClean="0"/>
              <a:t> – שרתים שמתרגמים את הפרוטוקול של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צ'אבי</a:t>
            </a:r>
            <a:r>
              <a:rPr lang="he-IL" baseline="0" dirty="0" smtClean="0"/>
              <a:t> לפרוטוקולים פשוטים יותר לצורך שימושים ספציפיים </a:t>
            </a:r>
            <a:r>
              <a:rPr lang="he-IL" baseline="0" dirty="0" err="1" smtClean="0"/>
              <a:t>בצ'אבי</a:t>
            </a:r>
            <a:r>
              <a:rPr lang="he-IL" baseline="0" dirty="0" smtClean="0"/>
              <a:t>.</a:t>
            </a:r>
            <a:endParaRPr lang="en-US" baseline="0" dirty="0" smtClean="0"/>
          </a:p>
          <a:p>
            <a:pPr algn="r" rtl="1"/>
            <a:r>
              <a:rPr lang="he-IL" baseline="0" dirty="0" smtClean="0"/>
              <a:t>שני האחרונים לא היו בשימוש בזמן כתיבת המאמר ותוארו כפתרונות עתידיים למקרה שצריך עוד </a:t>
            </a:r>
            <a:r>
              <a:rPr lang="en-US" baseline="0" dirty="0" smtClean="0"/>
              <a:t>scaling</a:t>
            </a:r>
            <a:r>
              <a:rPr lang="he-IL" baseline="0" dirty="0" smtClean="0"/>
              <a:t>.</a:t>
            </a:r>
          </a:p>
          <a:p>
            <a:pPr algn="r" rtl="1"/>
            <a:r>
              <a:rPr lang="he-IL" baseline="0" dirty="0" err="1" smtClean="0"/>
              <a:t>ככה"נ</a:t>
            </a:r>
            <a:r>
              <a:rPr lang="he-IL" baseline="0" dirty="0" smtClean="0"/>
              <a:t> מבירור אצל עובד גוגל, </a:t>
            </a:r>
            <a:r>
              <a:rPr lang="en-US" baseline="0" dirty="0" smtClean="0"/>
              <a:t>proxies</a:t>
            </a:r>
            <a:r>
              <a:rPr lang="he-IL" baseline="0" dirty="0" smtClean="0"/>
              <a:t> אכן נכנסו לשימוש אבל </a:t>
            </a:r>
            <a:r>
              <a:rPr lang="en-US" baseline="0" dirty="0" smtClean="0"/>
              <a:t>partitioning</a:t>
            </a:r>
            <a:r>
              <a:rPr lang="he-IL" baseline="0" dirty="0" smtClean="0"/>
              <a:t> לא.</a:t>
            </a:r>
          </a:p>
          <a:p>
            <a:pPr algn="r" rtl="1"/>
            <a:endParaRPr lang="he-IL" baseline="0" dirty="0" smtClean="0"/>
          </a:p>
          <a:p>
            <a:pPr algn="r" rtl="1"/>
            <a:r>
              <a:rPr lang="he-IL" baseline="0" dirty="0" smtClean="0"/>
              <a:t>אם צריך עוד חומר אפשר לדבר על שני האחרונים.</a:t>
            </a:r>
          </a:p>
          <a:p>
            <a:pPr algn="r" rtl="1"/>
            <a:endParaRPr lang="he-IL" baseline="0" dirty="0" smtClean="0"/>
          </a:p>
          <a:p>
            <a:pPr algn="r" rtl="1"/>
            <a:r>
              <a:rPr lang="he-IL" dirty="0" smtClean="0"/>
              <a:t>מעניין</a:t>
            </a:r>
            <a:r>
              <a:rPr lang="he-IL" baseline="0" dirty="0" smtClean="0"/>
              <a:t> לשים לב ל</a:t>
            </a:r>
            <a:r>
              <a:rPr lang="en-US" baseline="0" dirty="0" smtClean="0"/>
              <a:t>good practice</a:t>
            </a:r>
            <a:r>
              <a:rPr lang="he-IL" baseline="0" dirty="0" smtClean="0"/>
              <a:t> כאן – אין צורך לשפר לשם השיפור, וצריך להתחשב בדרישות </a:t>
            </a:r>
            <a:r>
              <a:rPr lang="he-IL" baseline="0" dirty="0" err="1" smtClean="0"/>
              <a:t>האמיתיות</a:t>
            </a:r>
            <a:r>
              <a:rPr lang="he-IL" baseline="0" dirty="0" smtClean="0"/>
              <a:t> של הסביבה. הכותבים ידעו חסם על מספר המכונות שכדאי לשים ב</a:t>
            </a:r>
            <a:r>
              <a:rPr lang="en-US" baseline="0" dirty="0" smtClean="0"/>
              <a:t>data center</a:t>
            </a:r>
            <a:r>
              <a:rPr lang="he-IL" baseline="0" dirty="0" smtClean="0"/>
              <a:t> בודד, ושאם ישדרגו את החומרה של המכונות האלה, גם החומרה של שרת ה</a:t>
            </a:r>
            <a:r>
              <a:rPr lang="en-US" baseline="0" dirty="0" smtClean="0"/>
              <a:t>chubby</a:t>
            </a:r>
            <a:r>
              <a:rPr lang="he-IL" baseline="0" dirty="0" smtClean="0"/>
              <a:t> תעבור שדרוג, לכן לא ראו צורך לתכנן </a:t>
            </a:r>
            <a:r>
              <a:rPr lang="en-US" baseline="0" dirty="0" smtClean="0"/>
              <a:t>scaling</a:t>
            </a:r>
            <a:r>
              <a:rPr lang="he-IL" baseline="0" dirty="0" smtClean="0"/>
              <a:t> מעבר לפי 5 ממה שתמכו בו אז.</a:t>
            </a:r>
          </a:p>
          <a:p>
            <a:pPr algn="r" rtl="1"/>
            <a:r>
              <a:rPr lang="he-IL" baseline="0" dirty="0" smtClean="0"/>
              <a:t>לגבי זה אני לא יודעת אם צדקו או לא.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67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795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לדלג במידת הצורך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51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Availability</a:t>
            </a:r>
            <a:r>
              <a:rPr lang="he-IL" baseline="0" dirty="0" smtClean="0"/>
              <a:t> – מצפים שלא יהיו </a:t>
            </a:r>
            <a:r>
              <a:rPr lang="he-IL" baseline="0" dirty="0" err="1" smtClean="0"/>
              <a:t>כשלונות</a:t>
            </a:r>
            <a:r>
              <a:rPr lang="he-IL" baseline="0" dirty="0" smtClean="0"/>
              <a:t> אף פעם והשירות תמיד יהיה למעלה. לא מבדילים בין "למעלה" לבין "זמין לאפליקציה" שלהם. אירוע של </a:t>
            </a:r>
            <a:r>
              <a:rPr lang="en-US" baseline="0" dirty="0" smtClean="0"/>
              <a:t>fail-over</a:t>
            </a:r>
            <a:r>
              <a:rPr lang="he-IL" baseline="0" dirty="0" smtClean="0"/>
              <a:t> הכשיל אפליקציות אחרות שלא לצורך.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8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0" dirty="0" smtClean="0"/>
              <a:t>מערכת</a:t>
            </a:r>
            <a:r>
              <a:rPr lang="he-IL" b="0" baseline="0" dirty="0" smtClean="0"/>
              <a:t> הקבצים מאפשרת רק קריאה/כתיבה של כל הקובץ.</a:t>
            </a:r>
          </a:p>
          <a:p>
            <a:pPr algn="r" rtl="1"/>
            <a:r>
              <a:rPr lang="he-IL" b="0" baseline="0" dirty="0" smtClean="0"/>
              <a:t>שירות </a:t>
            </a:r>
            <a:r>
              <a:rPr lang="he-IL" b="0" baseline="0" dirty="0" smtClean="0"/>
              <a:t>נעילה על קבצים (עם מנעולי קוראים – כותב)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Advisory locks</a:t>
            </a:r>
            <a:r>
              <a:rPr lang="he-IL" dirty="0" smtClean="0"/>
              <a:t> – הנעילה היא בהמלצת הפרוטוקול</a:t>
            </a:r>
            <a:r>
              <a:rPr lang="he-IL" baseline="0" dirty="0" smtClean="0"/>
              <a:t> ולא נאכפת. אם כולם משתמשים בפרוטוקול כמו שצריך, הוא בטוח.</a:t>
            </a:r>
            <a:endParaRPr lang="en-US" b="0" baseline="0" dirty="0" smtClean="0"/>
          </a:p>
          <a:p>
            <a:pPr algn="r" rtl="1"/>
            <a:r>
              <a:rPr lang="he-IL" b="0" baseline="0" dirty="0" smtClean="0"/>
              <a:t>שירות </a:t>
            </a:r>
            <a:r>
              <a:rPr lang="he-IL" b="0" baseline="0" dirty="0" smtClean="0"/>
              <a:t>הודעות על אירועים, למשל שינויים בקבצים.</a:t>
            </a:r>
          </a:p>
          <a:p>
            <a:pPr algn="r" rtl="1"/>
            <a:endParaRPr lang="he-IL" b="0" dirty="0" smtClean="0"/>
          </a:p>
          <a:p>
            <a:pPr algn="r" rtl="1"/>
            <a:r>
              <a:rPr lang="he-IL" baseline="0" dirty="0" smtClean="0"/>
              <a:t>דוגמה </a:t>
            </a:r>
            <a:r>
              <a:rPr lang="he-IL" baseline="0" dirty="0" smtClean="0"/>
              <a:t>ספציפית למשימה ש</a:t>
            </a:r>
            <a:r>
              <a:rPr lang="en-US" baseline="0" dirty="0" smtClean="0"/>
              <a:t>chubby </a:t>
            </a:r>
            <a:r>
              <a:rPr lang="he-IL" baseline="0" dirty="0" smtClean="0"/>
              <a:t> יכול לעזור בה – בחירת </a:t>
            </a:r>
            <a:r>
              <a:rPr lang="en-US" baseline="0" dirty="0" smtClean="0"/>
              <a:t>leader</a:t>
            </a:r>
            <a:r>
              <a:rPr lang="he-IL" baseline="0" dirty="0" smtClean="0"/>
              <a:t> מבין קבוצת שרתים זהים.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10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הכי</a:t>
            </a:r>
            <a:r>
              <a:rPr lang="he-IL" baseline="0" dirty="0" smtClean="0"/>
              <a:t> גרוע לערב אדם במערכת.</a:t>
            </a:r>
          </a:p>
          <a:p>
            <a:pPr marL="228600" indent="-228600" algn="r" rtl="1">
              <a:buAutoNum type="arabicPeriod"/>
            </a:pPr>
            <a:r>
              <a:rPr lang="he-IL" dirty="0" smtClean="0"/>
              <a:t>אנשים עושים יותר טעויות.</a:t>
            </a:r>
          </a:p>
          <a:p>
            <a:pPr marL="228600" indent="-228600" algn="r" rtl="1">
              <a:buAutoNum type="arabicPeriod"/>
            </a:pPr>
            <a:r>
              <a:rPr lang="he-IL" dirty="0" smtClean="0"/>
              <a:t>זה</a:t>
            </a:r>
            <a:r>
              <a:rPr lang="he-IL" baseline="0" dirty="0" smtClean="0"/>
              <a:t> לא </a:t>
            </a:r>
            <a:r>
              <a:rPr lang="he-IL" baseline="0" dirty="0" err="1" smtClean="0"/>
              <a:t>סקלבילי</a:t>
            </a:r>
            <a:r>
              <a:rPr lang="he-IL" baseline="0" dirty="0" smtClean="0"/>
              <a:t> – ככל שלחברה יש יותר </a:t>
            </a:r>
            <a:r>
              <a:rPr lang="he-IL" baseline="0" dirty="0" err="1" smtClean="0"/>
              <a:t>יוזרים</a:t>
            </a:r>
            <a:r>
              <a:rPr lang="he-IL" baseline="0" dirty="0" smtClean="0"/>
              <a:t>, יותר תקלות יקרו, והאדם המסכן שבתורנות </a:t>
            </a:r>
            <a:r>
              <a:rPr lang="en-US" baseline="0" dirty="0" err="1" smtClean="0"/>
              <a:t>Oncall</a:t>
            </a:r>
            <a:r>
              <a:rPr lang="he-IL" baseline="0" dirty="0" smtClean="0"/>
              <a:t> פשוט לא יעמוד בעומס.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2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Reliability</a:t>
            </a:r>
            <a:r>
              <a:rPr lang="en-US" baseline="0" dirty="0" smtClean="0"/>
              <a:t> –</a:t>
            </a:r>
            <a:r>
              <a:rPr lang="he-IL" baseline="0" dirty="0" smtClean="0"/>
              <a:t> מקיים תכונות נכונות</a:t>
            </a:r>
          </a:p>
          <a:p>
            <a:pPr algn="r" rtl="1"/>
            <a:r>
              <a:rPr lang="en-US" baseline="0" dirty="0" smtClean="0"/>
              <a:t>Availability – </a:t>
            </a:r>
            <a:r>
              <a:rPr lang="he-IL" baseline="0" dirty="0" smtClean="0"/>
              <a:t> זמין (ההפך מנופל)</a:t>
            </a:r>
          </a:p>
          <a:p>
            <a:pPr algn="r" rtl="1"/>
            <a:r>
              <a:rPr lang="he-IL" baseline="0" dirty="0" smtClean="0"/>
              <a:t>שלמשתמשים (המפתחים) יהיה קל להבין מה אפשר לעשות בשירות הזה ואיך משתמשים.</a:t>
            </a:r>
          </a:p>
          <a:p>
            <a:pPr algn="r" rtl="1"/>
            <a:r>
              <a:rPr lang="he-IL" baseline="0" dirty="0" smtClean="0"/>
              <a:t>פחות חשוב:</a:t>
            </a:r>
          </a:p>
          <a:p>
            <a:pPr algn="r" rtl="1"/>
            <a:r>
              <a:rPr lang="en-US" baseline="0" dirty="0" smtClean="0"/>
              <a:t>Throughput</a:t>
            </a:r>
            <a:r>
              <a:rPr lang="he-IL" baseline="0" dirty="0" smtClean="0"/>
              <a:t> כלומר לשרת הרבה בקשות מהר</a:t>
            </a:r>
            <a:endParaRPr lang="en-US" baseline="0" dirty="0" smtClean="0"/>
          </a:p>
          <a:p>
            <a:pPr algn="r" rtl="1"/>
            <a:r>
              <a:rPr lang="en-US" baseline="0" dirty="0" smtClean="0"/>
              <a:t>Capacity</a:t>
            </a:r>
            <a:r>
              <a:rPr lang="he-IL" baseline="0" dirty="0" smtClean="0"/>
              <a:t> כלומר לאחסן הרבה מידע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לאורך</a:t>
            </a:r>
            <a:r>
              <a:rPr lang="he-IL" baseline="0" dirty="0" smtClean="0"/>
              <a:t> המאמר מספר פעמים מדובר על כך שמשתמשים לא תמיד עושים מה שרוצים מהם, או מה שטוב למערכת, וכמעט אף פעם לא יעשו משהו שלא נוח להם או מסובך.</a:t>
            </a:r>
          </a:p>
          <a:p>
            <a:pPr algn="r" rtl="1"/>
            <a:r>
              <a:rPr lang="he-IL" baseline="0" dirty="0" smtClean="0"/>
              <a:t>מערכת מדהימה, יעילה ואלגנטית פשוט לא תבוא לידי שימוש אם היא לא תהיה מספיק פשוטה.</a:t>
            </a:r>
          </a:p>
          <a:p>
            <a:pPr algn="r" rtl="1"/>
            <a:r>
              <a:rPr lang="he-IL" baseline="0" dirty="0" smtClean="0"/>
              <a:t>זהו שיקול מרכזי ב</a:t>
            </a:r>
            <a:r>
              <a:rPr lang="en-US" baseline="0" dirty="0" smtClean="0"/>
              <a:t>design</a:t>
            </a:r>
            <a:r>
              <a:rPr lang="he-IL" baseline="0" dirty="0" smtClean="0"/>
              <a:t> של </a:t>
            </a:r>
            <a:r>
              <a:rPr lang="en-US" baseline="0" dirty="0" smtClean="0"/>
              <a:t>chubby</a:t>
            </a:r>
            <a:r>
              <a:rPr lang="he-IL" baseline="0" dirty="0" smtClean="0"/>
              <a:t>.</a:t>
            </a:r>
          </a:p>
          <a:p>
            <a:pPr algn="r" rtl="1"/>
            <a:r>
              <a:rPr lang="he-IL" baseline="0" dirty="0" smtClean="0"/>
              <a:t>למרות זאת, לקוחות עדיין הצליחו להפתיע את בוני המערכת בשימושים לא צפויים.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6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איך זה קשור לבחירת מאסטר?</a:t>
            </a:r>
          </a:p>
          <a:p>
            <a:pPr algn="r" rtl="1"/>
            <a:r>
              <a:rPr lang="he-IL" dirty="0" smtClean="0"/>
              <a:t>כל אחד מתחיל עם המזהה של עצמו בתור הערך.</a:t>
            </a:r>
          </a:p>
          <a:p>
            <a:pPr algn="r" rtl="1"/>
            <a:r>
              <a:rPr lang="he-IL" dirty="0" smtClean="0"/>
              <a:t>כולם</a:t>
            </a:r>
            <a:r>
              <a:rPr lang="he-IL" baseline="0" dirty="0" smtClean="0"/>
              <a:t> צריכים להסכים על ערך אחד (הוא יהיה המאסטר), של אחד </a:t>
            </a:r>
            <a:r>
              <a:rPr lang="he-IL" baseline="0" dirty="0" err="1" smtClean="0"/>
              <a:t>מביניהם</a:t>
            </a:r>
            <a:r>
              <a:rPr lang="he-IL" baseline="0" dirty="0" smtClean="0"/>
              <a:t> שלא נכשל בדרך.</a:t>
            </a:r>
            <a:endParaRPr lang="en-US" baseline="0" dirty="0" smtClean="0"/>
          </a:p>
          <a:p>
            <a:pPr algn="r" rtl="1"/>
            <a:endParaRPr lang="en-US" baseline="0" dirty="0" smtClean="0"/>
          </a:p>
          <a:p>
            <a:pPr algn="r" rtl="1"/>
            <a:r>
              <a:rPr lang="he-IL" baseline="0" dirty="0" smtClean="0"/>
              <a:t>אסינכרוניות – הנחה נכונה ברשת האינטרנט.</a:t>
            </a:r>
          </a:p>
          <a:p>
            <a:pPr algn="r" rtl="1"/>
            <a:endParaRPr lang="he-IL" baseline="0" dirty="0" smtClean="0"/>
          </a:p>
          <a:p>
            <a:pPr algn="r" rtl="1"/>
            <a:r>
              <a:rPr lang="he-IL" baseline="0" dirty="0" smtClean="0"/>
              <a:t>הסבר נחמד של חצי שעה על </a:t>
            </a:r>
            <a:r>
              <a:rPr lang="he-IL" baseline="0" dirty="0" err="1" smtClean="0"/>
              <a:t>פקסוס</a:t>
            </a:r>
            <a:r>
              <a:rPr lang="he-IL" baseline="0" dirty="0" smtClean="0"/>
              <a:t>: </a:t>
            </a:r>
            <a:r>
              <a:rPr lang="en-US" baseline="0" dirty="0" smtClean="0"/>
              <a:t>https://www.youtube.com/watch?v=d7nAGI_NZPk</a:t>
            </a:r>
            <a:r>
              <a:rPr lang="he-IL" baseline="0" dirty="0" smtClean="0"/>
              <a:t> </a:t>
            </a:r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65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the explanation here:</a:t>
            </a:r>
          </a:p>
          <a:p>
            <a:r>
              <a:rPr lang="en-US" dirty="0" smtClean="0"/>
              <a:t>https://www.youtube.com/watch?v=d7nAGI_NZPk&amp;t=1164s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31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r" rtl="1">
              <a:buAutoNum type="arabicPeriod"/>
            </a:pPr>
            <a:r>
              <a:rPr lang="he-IL" baseline="0" dirty="0" smtClean="0"/>
              <a:t>לא מתכננים את הצורך ב</a:t>
            </a:r>
            <a:r>
              <a:rPr lang="en-US" baseline="0" dirty="0" smtClean="0"/>
              <a:t>availability</a:t>
            </a:r>
            <a:r>
              <a:rPr lang="he-IL" baseline="0" dirty="0" smtClean="0"/>
              <a:t> עד שמאוחר מדי. למשל, לא מתכננים מראש שיהיה צורך בהרבה שרתים (ובסנכרון). עד שעולה הצורך, כבר מאוחר מדי והקוד מאוד לא מותאם לזה. וזה הגיוני – אם רוצים לפתח מהר, מפתחים </a:t>
            </a:r>
            <a:r>
              <a:rPr lang="he-IL" baseline="0" dirty="0" err="1" smtClean="0"/>
              <a:t>באיטרציות</a:t>
            </a:r>
            <a:r>
              <a:rPr lang="he-IL" baseline="0" dirty="0" smtClean="0"/>
              <a:t> – מתחילים ממשהו פשוט ומסבכים אחר כך</a:t>
            </a:r>
            <a:r>
              <a:rPr lang="he-IL" baseline="0" dirty="0" smtClean="0"/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 smtClean="0"/>
              <a:t>איך בוחרים </a:t>
            </a:r>
            <a:r>
              <a:rPr lang="en-US" baseline="0" dirty="0" smtClean="0"/>
              <a:t>primary</a:t>
            </a:r>
            <a:r>
              <a:rPr lang="he-IL" baseline="0" dirty="0" smtClean="0"/>
              <a:t> בעזרת מנעול? כולם מנסים לנעול, מי שהצליח הוא ה</a:t>
            </a:r>
            <a:r>
              <a:rPr lang="en-US" baseline="0" dirty="0" smtClean="0"/>
              <a:t>primary</a:t>
            </a:r>
            <a:r>
              <a:rPr lang="he-IL" baseline="0" dirty="0" smtClean="0"/>
              <a:t>.</a:t>
            </a:r>
          </a:p>
          <a:p>
            <a:pPr marL="0" indent="0" algn="r" rtl="1">
              <a:buNone/>
            </a:pPr>
            <a:endParaRPr lang="en-US" baseline="0" dirty="0" smtClean="0"/>
          </a:p>
          <a:p>
            <a:pPr marL="228600" indent="-228600" algn="r" rtl="1">
              <a:buAutoNum type="arabicPeriod"/>
            </a:pPr>
            <a:r>
              <a:rPr lang="he-IL" baseline="0" dirty="0" smtClean="0"/>
              <a:t>פרסום ההחלטה ע"י כתיבת קובץ ושליחת </a:t>
            </a:r>
            <a:r>
              <a:rPr lang="he-IL" baseline="0" dirty="0" err="1" smtClean="0"/>
              <a:t>נוטיפיקציה</a:t>
            </a:r>
            <a:r>
              <a:rPr lang="he-IL" baseline="0" dirty="0" smtClean="0"/>
              <a:t> על השינוי כדי לחסוך ב</a:t>
            </a:r>
            <a:r>
              <a:rPr lang="en-US" baseline="0" dirty="0" smtClean="0"/>
              <a:t>polling</a:t>
            </a:r>
            <a:r>
              <a:rPr lang="he-IL" baseline="0" dirty="0" smtClean="0"/>
              <a:t>.</a:t>
            </a:r>
          </a:p>
          <a:p>
            <a:pPr marL="228600" indent="-228600" algn="r" rtl="1">
              <a:buAutoNum type="arabicPeriod"/>
            </a:pPr>
            <a:r>
              <a:rPr lang="he-IL" baseline="0" dirty="0" err="1" smtClean="0"/>
              <a:t>כשלונות</a:t>
            </a:r>
            <a:r>
              <a:rPr lang="he-IL" baseline="0" dirty="0" smtClean="0"/>
              <a:t> של חלקים במערכת מבוזרת משפיעים על המנעולים (ומפתחים נוטים לא לחשוב על זה)</a:t>
            </a:r>
            <a:endParaRPr lang="en-US" baseline="0" dirty="0" smtClean="0"/>
          </a:p>
          <a:p>
            <a:pPr marL="228600" indent="-228600" algn="r" rtl="1">
              <a:buAutoNum type="arabicPeriod"/>
            </a:pPr>
            <a:r>
              <a:rPr lang="he-IL" baseline="0" dirty="0" smtClean="0"/>
              <a:t>ניתן לחשוב על זה כעל "מניין להשכרה" שבעזרתו ניתן לקבל החלטות כאשר פחות מרוב המרכיבים של מע' הלקוח פועלים.</a:t>
            </a:r>
          </a:p>
          <a:p>
            <a:pPr marL="228600" indent="-228600" algn="r" rtl="1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60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Coarse grained sync</a:t>
            </a:r>
            <a:r>
              <a:rPr lang="he-IL" dirty="0" smtClean="0"/>
              <a:t> – בניגוד ל</a:t>
            </a:r>
            <a:r>
              <a:rPr lang="en-US" dirty="0" smtClean="0"/>
              <a:t>fine</a:t>
            </a:r>
            <a:r>
              <a:rPr lang="en-US" baseline="0" dirty="0" smtClean="0"/>
              <a:t> grained</a:t>
            </a:r>
            <a:r>
              <a:rPr lang="he-IL" baseline="0" dirty="0" smtClean="0"/>
              <a:t> – נעילה "גסה". למשל לשים מנעול סביב כל המתודה שמכילה איזשהו קטע קריטי קטן יותר. (למה זה טוב?)</a:t>
            </a:r>
            <a:endParaRPr lang="en-US" baseline="0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90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Chubby</a:t>
            </a:r>
            <a:r>
              <a:rPr lang="he-IL" baseline="0" dirty="0" smtClean="0"/>
              <a:t> מורכב מספריית </a:t>
            </a:r>
            <a:r>
              <a:rPr lang="en-US" baseline="0" dirty="0" smtClean="0"/>
              <a:t>client</a:t>
            </a:r>
            <a:r>
              <a:rPr lang="he-IL" baseline="0" dirty="0" smtClean="0"/>
              <a:t> ומצד שרת.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 smtClean="0"/>
              <a:t>ספריית הלקוח מתקשרת עם השרת ע"י </a:t>
            </a:r>
            <a:r>
              <a:rPr lang="en-US" baseline="0" dirty="0" smtClean="0"/>
              <a:t>RPCs</a:t>
            </a:r>
            <a:r>
              <a:rPr lang="he-IL" baseline="0" dirty="0" smtClean="0"/>
              <a:t> –</a:t>
            </a:r>
            <a:r>
              <a:rPr lang="en-US" baseline="0" dirty="0" smtClean="0"/>
              <a:t> </a:t>
            </a:r>
            <a:r>
              <a:rPr lang="he-IL" baseline="0" dirty="0" smtClean="0"/>
              <a:t> להריץ פקודה על שרת מרוחק.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 smtClean="0"/>
              <a:t>בצד השרת – </a:t>
            </a:r>
            <a:r>
              <a:rPr lang="en-US" baseline="0" dirty="0" smtClean="0"/>
              <a:t>chubby cell</a:t>
            </a:r>
            <a:r>
              <a:rPr lang="he-IL" baseline="0" dirty="0" smtClean="0"/>
              <a:t> – בד"כ מכיל 5 שרתים. אחד מהם הוא המאסטר וכל היתר הם רפליקות. שמים אותם במקומות אסטרטגיים כדי להגן מנפילה של כולם יחד.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 smtClean="0"/>
              <a:t>בחירת המאסטר נעשית ע"י פרוטוקול קונצנזוס: המאסטר צריך להשיג הצבעות מרוב השרתים ב</a:t>
            </a:r>
            <a:r>
              <a:rPr lang="en-US" baseline="0" dirty="0" smtClean="0"/>
              <a:t>cell</a:t>
            </a:r>
            <a:r>
              <a:rPr lang="he-IL" baseline="0" dirty="0" smtClean="0"/>
              <a:t> + הבטחה שלא יצביעו למאסטר אחר למשך זמן קצר. (</a:t>
            </a:r>
            <a:r>
              <a:rPr lang="en-US" baseline="0" dirty="0" smtClean="0"/>
              <a:t>mater lease</a:t>
            </a:r>
            <a:r>
              <a:rPr lang="he-IL" baseline="0" dirty="0" smtClean="0"/>
              <a:t>)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 smtClean="0"/>
              <a:t>כל הזמן צריך לחדש את החוזה </a:t>
            </a:r>
            <a:r>
              <a:rPr lang="he-IL" baseline="0" dirty="0" err="1" smtClean="0"/>
              <a:t>ולהבחר</a:t>
            </a:r>
            <a:r>
              <a:rPr lang="he-IL" baseline="0" dirty="0" smtClean="0"/>
              <a:t> מחדש.</a:t>
            </a:r>
            <a:endParaRPr lang="en-US" baseline="0" dirty="0" smtClean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 smtClean="0"/>
              <a:t>כל שרת ב</a:t>
            </a:r>
            <a:r>
              <a:rPr lang="en-US" baseline="0" dirty="0" smtClean="0"/>
              <a:t>cell</a:t>
            </a:r>
            <a:r>
              <a:rPr lang="he-IL" baseline="0" dirty="0" smtClean="0"/>
              <a:t> מחזיק </a:t>
            </a:r>
            <a:r>
              <a:rPr lang="en-US" baseline="0" dirty="0" smtClean="0"/>
              <a:t>DB</a:t>
            </a:r>
            <a:r>
              <a:rPr lang="he-IL" baseline="0" dirty="0" smtClean="0"/>
              <a:t> פשוט (בו יש למשל את רשימת החברים ב</a:t>
            </a:r>
            <a:r>
              <a:rPr lang="en-US" baseline="0" dirty="0" smtClean="0"/>
              <a:t>cell</a:t>
            </a:r>
            <a:r>
              <a:rPr lang="he-IL" baseline="0" dirty="0" smtClean="0"/>
              <a:t>, </a:t>
            </a:r>
            <a:r>
              <a:rPr lang="en-US" baseline="0" dirty="0" smtClean="0"/>
              <a:t>sessions</a:t>
            </a:r>
            <a:r>
              <a:rPr lang="he-IL" baseline="0" dirty="0" smtClean="0"/>
              <a:t>, </a:t>
            </a:r>
            <a:r>
              <a:rPr lang="en-US" baseline="0" dirty="0" smtClean="0"/>
              <a:t>locks</a:t>
            </a:r>
            <a:r>
              <a:rPr lang="he-IL" baseline="0" dirty="0" smtClean="0"/>
              <a:t> ועוד). רק המאסטר יכול להחליט על קריאה/כתיבה ממנו, וכל היתר מעתיקים ממנו את העדכונים.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A792-8ADF-494C-A706-3A2E0525EE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6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6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35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93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74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32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14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9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4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9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6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7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6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4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2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1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001" y="1963959"/>
            <a:ext cx="8210511" cy="1646302"/>
          </a:xfrm>
        </p:spPr>
        <p:txBody>
          <a:bodyPr/>
          <a:lstStyle/>
          <a:p>
            <a:pPr algn="l"/>
            <a:r>
              <a:rPr lang="en-US" dirty="0" smtClean="0"/>
              <a:t>The Chubby Lock Service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07065" y="4148051"/>
            <a:ext cx="5696923" cy="496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/>
              <a:t>Based on a paper by Mike Burrows (Google Inc.)</a:t>
            </a:r>
            <a:endParaRPr lang="en-US" sz="2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07065" y="4577775"/>
            <a:ext cx="4893733" cy="496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/>
              <a:t>Slides and presentation: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Shunit Agmon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16131" y="5843849"/>
            <a:ext cx="8016239" cy="822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Burrows</a:t>
            </a:r>
            <a:r>
              <a:rPr lang="en-US" sz="1600" dirty="0"/>
              <a:t>, Mike. "The Chubby lock service for loosely-coupled distributed systems." </a:t>
            </a:r>
            <a:r>
              <a:rPr lang="en-US" sz="1600" i="1" dirty="0"/>
              <a:t>Proceedings of the 7th symposium on Operating systems design and implementation</a:t>
            </a:r>
            <a:r>
              <a:rPr lang="en-US" sz="1600" dirty="0"/>
              <a:t>. USENIX Association, 2006.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757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why not just implement a </a:t>
            </a:r>
            <a:r>
              <a:rPr lang="en-US" dirty="0" err="1" smtClean="0"/>
              <a:t>Paxos</a:t>
            </a:r>
            <a:r>
              <a:rPr lang="en-US" dirty="0" smtClean="0"/>
              <a:t> client </a:t>
            </a:r>
            <a:r>
              <a:rPr lang="en-US" dirty="0"/>
              <a:t>l</a:t>
            </a:r>
            <a:r>
              <a:rPr lang="en-US" dirty="0" smtClean="0"/>
              <a:t>ibrary?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Developers don’t always plan for availability until after the need to scale.</a:t>
            </a:r>
          </a:p>
          <a:p>
            <a:pPr lvl="1"/>
            <a:r>
              <a:rPr lang="en-US" dirty="0" smtClean="0"/>
              <a:t>Master election/work partition is easy to implement after the fact with locks.</a:t>
            </a:r>
          </a:p>
          <a:p>
            <a:r>
              <a:rPr lang="en-US" dirty="0" smtClean="0"/>
              <a:t>The consensus decision needs to be published</a:t>
            </a:r>
          </a:p>
          <a:p>
            <a:pPr lvl="1"/>
            <a:r>
              <a:rPr lang="en-US" dirty="0" smtClean="0"/>
              <a:t> easy with files and event notifications.</a:t>
            </a:r>
          </a:p>
          <a:p>
            <a:r>
              <a:rPr lang="en-US" dirty="0" smtClean="0"/>
              <a:t>Developers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(at least think they) </a:t>
            </a:r>
            <a:r>
              <a:rPr lang="en-US" dirty="0" smtClean="0"/>
              <a:t>know about locks, unlike </a:t>
            </a:r>
            <a:r>
              <a:rPr lang="en-US" dirty="0" err="1" smtClean="0"/>
              <a:t>Paxos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Paxos</a:t>
            </a:r>
            <a:r>
              <a:rPr lang="en-US" dirty="0" smtClean="0"/>
              <a:t> requires a quorum – a minimal number of servers – to work reliably.</a:t>
            </a:r>
          </a:p>
          <a:p>
            <a:pPr lvl="1"/>
            <a:r>
              <a:rPr lang="en-US" dirty="0" smtClean="0"/>
              <a:t>A lock service reduces this load from the client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190" y="1271521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476793" y="164294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44" y="5198352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463347" y="556977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907" y="3175686"/>
            <a:ext cx="1369529" cy="16100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06850" y="3588298"/>
            <a:ext cx="102964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Master’s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Address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2" t="20125" r="30769" b="25392"/>
          <a:stretch/>
        </p:blipFill>
        <p:spPr>
          <a:xfrm>
            <a:off x="10213268" y="2784411"/>
            <a:ext cx="483817" cy="715357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4" idx="2"/>
            <a:endCxn id="11" idx="0"/>
          </p:cNvCxnSpPr>
          <p:nvPr/>
        </p:nvCxnSpPr>
        <p:spPr>
          <a:xfrm>
            <a:off x="10455176" y="2371799"/>
            <a:ext cx="1" cy="412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44918" y="3588298"/>
            <a:ext cx="1047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</a:p>
          <a:p>
            <a:r>
              <a:rPr lang="en-US" dirty="0" smtClean="0"/>
              <a:t>Saved in</a:t>
            </a:r>
          </a:p>
          <a:p>
            <a:r>
              <a:rPr lang="en-US" dirty="0" smtClean="0"/>
              <a:t>Chubby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23571" y="5569775"/>
                <a:ext cx="24096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  <a:r>
                  <a:rPr lang="en-US" dirty="0" smtClean="0"/>
                  <a:t>ile is locked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there is a primary (A)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571" y="5569775"/>
                <a:ext cx="2409634" cy="646331"/>
              </a:xfrm>
              <a:prstGeom prst="rect">
                <a:avLst/>
              </a:prstGeom>
              <a:blipFill>
                <a:blip r:embed="rId6"/>
                <a:stretch>
                  <a:fillRect l="-2278" t="-6604" r="-1266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8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9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lock service that also serves small files</a:t>
            </a:r>
          </a:p>
          <a:p>
            <a:pPr lvl="1"/>
            <a:r>
              <a:rPr lang="en-US" dirty="0" smtClean="0"/>
              <a:t>So that chosen primaries can publish themselves</a:t>
            </a:r>
            <a:endParaRPr lang="en-US" dirty="0"/>
          </a:p>
          <a:p>
            <a:r>
              <a:rPr lang="en-US" dirty="0" smtClean="0"/>
              <a:t>Allow thousands of clients to read the files, without a lot of servers</a:t>
            </a:r>
          </a:p>
          <a:p>
            <a:r>
              <a:rPr lang="en-US" dirty="0" smtClean="0"/>
              <a:t>Support event notification, to reduce polling</a:t>
            </a:r>
          </a:p>
          <a:p>
            <a:r>
              <a:rPr lang="en-US" dirty="0" smtClean="0"/>
              <a:t>Developers will poll anyway, so use cache.</a:t>
            </a:r>
          </a:p>
          <a:p>
            <a:r>
              <a:rPr lang="en-US" dirty="0" smtClean="0"/>
              <a:t>Use consistent cache, so developers are not confused.</a:t>
            </a:r>
          </a:p>
          <a:p>
            <a:r>
              <a:rPr lang="en-US" dirty="0" smtClean="0"/>
              <a:t>Security - employ access control.</a:t>
            </a:r>
          </a:p>
          <a:p>
            <a:r>
              <a:rPr lang="en-US" dirty="0" smtClean="0"/>
              <a:t>Coarse grained synchronization – locks are held for hours/days.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Purpose and requirements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Design rational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System Architecture and protocols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Handling fail-overs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Looking Forward: scaling, unexpected uses and lessons learned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6001302" y="1973665"/>
            <a:ext cx="4485096" cy="40777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8409" y="3370606"/>
            <a:ext cx="1248033" cy="7537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Client app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6442" y="3370606"/>
            <a:ext cx="1099751" cy="7537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Chubby client lib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5" idx="3"/>
          </p:cNvCxnSpPr>
          <p:nvPr/>
        </p:nvCxnSpPr>
        <p:spPr>
          <a:xfrm>
            <a:off x="2916193" y="3747487"/>
            <a:ext cx="3039764" cy="2808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196818" y="4233317"/>
            <a:ext cx="2637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 Procedure Calls</a:t>
            </a:r>
          </a:p>
          <a:p>
            <a:r>
              <a:rPr lang="en-US" dirty="0" smtClean="0"/>
              <a:t> (RPCs)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59100" y="5135983"/>
            <a:ext cx="1248033" cy="7537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Client app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07133" y="5135983"/>
            <a:ext cx="1099751" cy="7537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Chubby client lib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42" idx="3"/>
          </p:cNvCxnSpPr>
          <p:nvPr/>
        </p:nvCxnSpPr>
        <p:spPr>
          <a:xfrm flipV="1">
            <a:off x="2906884" y="4819135"/>
            <a:ext cx="3049073" cy="6937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58536" y="3902591"/>
            <a:ext cx="2984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485118" y="160067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Chubby cell</a:t>
            </a:r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56" y="2344105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51" y="3829754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41" y="4507619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685" y="2418498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855" y="4532333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3182">
            <a:off x="6075079" y="3157990"/>
            <a:ext cx="1158786" cy="930892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6098333" y="481783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51" y="4324198"/>
            <a:ext cx="536142" cy="53614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23" y="2927492"/>
            <a:ext cx="536142" cy="53614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815" y="2992016"/>
            <a:ext cx="536142" cy="53614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02" y="5182661"/>
            <a:ext cx="536142" cy="53614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40" y="5197549"/>
            <a:ext cx="536142" cy="5361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930298" y="3343492"/>
            <a:ext cx="990977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replicas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 flipV="1">
            <a:off x="9791052" y="2927492"/>
            <a:ext cx="1139246" cy="6006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1"/>
          </p:cNvCxnSpPr>
          <p:nvPr/>
        </p:nvCxnSpPr>
        <p:spPr>
          <a:xfrm flipH="1">
            <a:off x="9948333" y="3528158"/>
            <a:ext cx="981965" cy="10041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1"/>
          </p:cNvCxnSpPr>
          <p:nvPr/>
        </p:nvCxnSpPr>
        <p:spPr>
          <a:xfrm flipH="1">
            <a:off x="8211879" y="3528158"/>
            <a:ext cx="2718419" cy="10041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1"/>
          </p:cNvCxnSpPr>
          <p:nvPr/>
        </p:nvCxnSpPr>
        <p:spPr>
          <a:xfrm flipH="1" flipV="1">
            <a:off x="7981427" y="2823563"/>
            <a:ext cx="2948871" cy="7045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and Replica Roles in Read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4625" y="3905207"/>
            <a:ext cx="1248033" cy="7537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Client app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2658" y="3905207"/>
            <a:ext cx="1099751" cy="7537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Chubby client lib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5" idx="3"/>
            <a:endCxn id="10" idx="1"/>
          </p:cNvCxnSpPr>
          <p:nvPr/>
        </p:nvCxnSpPr>
        <p:spPr>
          <a:xfrm flipV="1">
            <a:off x="2702409" y="4267059"/>
            <a:ext cx="4220868" cy="150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85751" y="3905207"/>
            <a:ext cx="115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RPC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01736" y="5377298"/>
            <a:ext cx="453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the master is involved in the answer.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660477" y="4654184"/>
            <a:ext cx="4220868" cy="150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68097" y="4289240"/>
            <a:ext cx="166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response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944905" y="2162427"/>
            <a:ext cx="4485096" cy="40777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28721" y="178943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Chubby cell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59" y="2532867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54" y="4018516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044" y="4696381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288" y="2607260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58" y="4721095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3182">
            <a:off x="7018682" y="3346752"/>
            <a:ext cx="1158786" cy="93089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041936" y="5006596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654" y="4512960"/>
            <a:ext cx="536142" cy="53614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26" y="3116254"/>
            <a:ext cx="536142" cy="53614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418" y="3180778"/>
            <a:ext cx="536142" cy="5361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705" y="5371423"/>
            <a:ext cx="536142" cy="5361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443" y="5386311"/>
            <a:ext cx="536142" cy="5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and Replica Roles in Write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4625" y="3905207"/>
            <a:ext cx="1248033" cy="7537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Client app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2658" y="3905207"/>
            <a:ext cx="1099751" cy="7537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Chubby client lib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4905" y="2162427"/>
            <a:ext cx="4485096" cy="40777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8721" y="178943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Chubby cell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59" y="2532867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54" y="4018516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044" y="4696381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288" y="2607260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58" y="4721095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3182">
            <a:off x="7018682" y="3346752"/>
            <a:ext cx="1158786" cy="9308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41936" y="5006596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5" idx="3"/>
            <a:endCxn id="10" idx="1"/>
          </p:cNvCxnSpPr>
          <p:nvPr/>
        </p:nvCxnSpPr>
        <p:spPr>
          <a:xfrm flipV="1">
            <a:off x="2702409" y="4267059"/>
            <a:ext cx="4220868" cy="150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654" y="4512960"/>
            <a:ext cx="536142" cy="5361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26" y="3116254"/>
            <a:ext cx="536142" cy="53614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418" y="3180778"/>
            <a:ext cx="536142" cy="53614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705" y="5371423"/>
            <a:ext cx="536142" cy="53614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443" y="5386311"/>
            <a:ext cx="536142" cy="5361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5751" y="3905207"/>
            <a:ext cx="1213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RPC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660477" y="4654184"/>
            <a:ext cx="4220868" cy="150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68097" y="4289240"/>
            <a:ext cx="189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succeeded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847725" y="3633145"/>
            <a:ext cx="591940" cy="656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847725" y="3633145"/>
            <a:ext cx="2142563" cy="656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871889" y="4341101"/>
            <a:ext cx="751637" cy="505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869353" y="4327438"/>
            <a:ext cx="2315105" cy="528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0701382">
            <a:off x="8822609" y="3873648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write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827048">
            <a:off x="9246899" y="4347113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write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8925117">
            <a:off x="8020996" y="374190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write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55000">
            <a:off x="8011148" y="4349027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write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7869353" y="3538954"/>
            <a:ext cx="506638" cy="55091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869353" y="3448849"/>
            <a:ext cx="2120935" cy="75223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20403725">
            <a:off x="9357775" y="322508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ack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20403725">
            <a:off x="7792659" y="3400637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ack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9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37" grpId="0"/>
      <p:bldP spid="37" grpId="1"/>
      <p:bldP spid="44" grpId="0"/>
      <p:bldP spid="44" grpId="1"/>
      <p:bldP spid="45" grpId="0"/>
      <p:bldP spid="45" grpId="1"/>
      <p:bldP spid="46" grpId="0"/>
      <p:bldP spid="46" grpId="1"/>
      <p:bldP spid="43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Chubby’s</a:t>
            </a:r>
            <a:r>
              <a:rPr lang="en-US" dirty="0" smtClean="0"/>
              <a:t>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64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typical filename:</a:t>
            </a:r>
          </a:p>
          <a:p>
            <a:pPr marL="457200" lvl="1" indent="0" algn="ctr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/ls/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cell_name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path_to_file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/filename</a:t>
            </a:r>
          </a:p>
          <a:p>
            <a:pPr marL="0" indent="0">
              <a:buNone/>
            </a:pPr>
            <a:r>
              <a:rPr lang="en-US" dirty="0" smtClean="0"/>
              <a:t>Similar to Unix:</a:t>
            </a:r>
          </a:p>
          <a:p>
            <a:r>
              <a:rPr lang="en-US" dirty="0" smtClean="0"/>
              <a:t> directory and file structure.</a:t>
            </a:r>
          </a:p>
          <a:p>
            <a:pPr marL="0" indent="0">
              <a:buNone/>
            </a:pPr>
            <a:r>
              <a:rPr lang="en-US" dirty="0" smtClean="0"/>
              <a:t>Unlike Unix:</a:t>
            </a:r>
          </a:p>
          <a:p>
            <a:r>
              <a:rPr lang="en-US" dirty="0"/>
              <a:t>Only whole file </a:t>
            </a:r>
            <a:r>
              <a:rPr lang="en-US" dirty="0" smtClean="0"/>
              <a:t>read/write</a:t>
            </a:r>
          </a:p>
          <a:p>
            <a:r>
              <a:rPr lang="en-US" dirty="0" smtClean="0"/>
              <a:t>Can’t move files between directories</a:t>
            </a:r>
          </a:p>
          <a:p>
            <a:r>
              <a:rPr lang="en-US" dirty="0" smtClean="0"/>
              <a:t>No path-dependent permissions (only file-level)</a:t>
            </a:r>
          </a:p>
          <a:p>
            <a:r>
              <a:rPr lang="en-US" dirty="0" smtClean="0"/>
              <a:t>No directory modified time</a:t>
            </a:r>
          </a:p>
          <a:p>
            <a:r>
              <a:rPr lang="en-US" dirty="0" smtClean="0"/>
              <a:t>No last-access time on files</a:t>
            </a:r>
          </a:p>
          <a:p>
            <a:r>
              <a:rPr lang="en-US" dirty="0" smtClean="0"/>
              <a:t>No symbolic/hard links</a:t>
            </a:r>
            <a:endParaRPr lang="he-IL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239197" y="4517331"/>
            <a:ext cx="3034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Can serve different folders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by different servers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0670" y="5563336"/>
            <a:ext cx="323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Easier to cache file metadata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980670" y="4386655"/>
            <a:ext cx="258527" cy="10256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(File/Folder)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64925"/>
          </a:xfrm>
        </p:spPr>
        <p:txBody>
          <a:bodyPr>
            <a:normAutofit/>
          </a:bodyPr>
          <a:lstStyle/>
          <a:p>
            <a:r>
              <a:rPr lang="en-US" dirty="0" smtClean="0"/>
              <a:t>Access Control Lists (ACLs): </a:t>
            </a:r>
          </a:p>
          <a:p>
            <a:pPr lvl="1"/>
            <a:r>
              <a:rPr lang="en-US" dirty="0" smtClean="0"/>
              <a:t>For reading, for writing, and for ACL modification.</a:t>
            </a:r>
          </a:p>
          <a:p>
            <a:r>
              <a:rPr lang="en-US" dirty="0" smtClean="0"/>
              <a:t>Instance number </a:t>
            </a:r>
            <a:r>
              <a:rPr lang="en-US" dirty="0" smtClean="0">
                <a:solidFill>
                  <a:schemeClr val="accent1"/>
                </a:solidFill>
              </a:rPr>
              <a:t>- # files of that name that existed</a:t>
            </a:r>
          </a:p>
          <a:p>
            <a:r>
              <a:rPr lang="en-US" dirty="0" smtClean="0"/>
              <a:t>Content generation number (files only) </a:t>
            </a:r>
            <a:r>
              <a:rPr lang="en-US" dirty="0" smtClean="0">
                <a:solidFill>
                  <a:schemeClr val="accent1"/>
                </a:solidFill>
              </a:rPr>
              <a:t>- # times the file was written</a:t>
            </a:r>
          </a:p>
          <a:p>
            <a:r>
              <a:rPr lang="en-US" dirty="0" smtClean="0"/>
              <a:t>Lock generation number - </a:t>
            </a:r>
            <a:r>
              <a:rPr lang="en-US" dirty="0" smtClean="0">
                <a:solidFill>
                  <a:schemeClr val="accent1"/>
                </a:solidFill>
              </a:rPr>
              <a:t># times the node’s lock was held</a:t>
            </a:r>
          </a:p>
          <a:p>
            <a:r>
              <a:rPr lang="en-US" dirty="0" smtClean="0"/>
              <a:t>ACL generation number - </a:t>
            </a:r>
            <a:r>
              <a:rPr lang="en-US" dirty="0" smtClean="0">
                <a:solidFill>
                  <a:schemeClr val="accent1"/>
                </a:solidFill>
              </a:rPr>
              <a:t># times the node’s ACL was changed</a:t>
            </a:r>
          </a:p>
          <a:p>
            <a:r>
              <a:rPr lang="en-US" dirty="0" smtClean="0"/>
              <a:t>Content checksum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Handles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opening a node, the client gets a </a:t>
            </a:r>
            <a:r>
              <a:rPr lang="en-US" i="1" dirty="0" smtClean="0">
                <a:solidFill>
                  <a:schemeClr val="accent1"/>
                </a:solidFill>
              </a:rPr>
              <a:t>handle</a:t>
            </a:r>
            <a:r>
              <a:rPr lang="en-US" dirty="0" smtClean="0">
                <a:solidFill>
                  <a:schemeClr val="tx1"/>
                </a:solidFill>
              </a:rPr>
              <a:t>, composed of: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Handle id – prevents from forging a handle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 ACL checks are only done at opening time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Sequence number (which master created this handle?)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Mode information – read/write (for master recovery).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handle supports various operations.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Close, Get/Set Contents/Stats, Get/Set/Check Sequencer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cs typeface="Courier New" panose="02070309020205020404" pitchFamily="49" charset="0"/>
              </a:rPr>
              <a:t>The client can perform the operations </a:t>
            </a:r>
            <a:r>
              <a:rPr lang="en-US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synchronously</a:t>
            </a:r>
            <a:r>
              <a:rPr lang="en-US" dirty="0" smtClean="0">
                <a:solidFill>
                  <a:schemeClr val="tx1"/>
                </a:solidFill>
                <a:cs typeface="Courier New" panose="02070309020205020404" pitchFamily="49" charset="0"/>
              </a:rPr>
              <a:t> (wait for completion) or </a:t>
            </a:r>
            <a:r>
              <a:rPr lang="en-US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asynchronously</a:t>
            </a:r>
            <a:r>
              <a:rPr lang="en-US" dirty="0" smtClean="0">
                <a:solidFill>
                  <a:schemeClr val="tx1"/>
                </a:solidFill>
                <a:cs typeface="Courier New" panose="02070309020205020404" pitchFamily="49" charset="0"/>
              </a:rPr>
              <a:t> (provide a callback).</a:t>
            </a:r>
            <a:endParaRPr lang="en-US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as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file handle can be used as a readers-writer lock</a:t>
            </a:r>
          </a:p>
          <a:p>
            <a:pPr lvl="1"/>
            <a:r>
              <a:rPr lang="en-US" dirty="0" smtClean="0"/>
              <a:t>Either many readers (shared mode), or a single writer (exclusive mode).</a:t>
            </a:r>
          </a:p>
          <a:p>
            <a:r>
              <a:rPr lang="en-US" dirty="0" smtClean="0"/>
              <a:t>Locks are advisory, not mandatory.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The use-case is protecting other services. Mandatory locks mean significant changes to other services.</a:t>
            </a:r>
          </a:p>
          <a:p>
            <a:pPr lvl="1"/>
            <a:r>
              <a:rPr lang="en-US" dirty="0" smtClean="0"/>
              <a:t>Allow debugging/maintenance while the client services are up.</a:t>
            </a:r>
          </a:p>
          <a:p>
            <a:pPr lvl="1"/>
            <a:r>
              <a:rPr lang="en-US" dirty="0" smtClean="0"/>
              <a:t>Mandatory locks are not a common practice among Google’s developers, and they don’t add a lot of protection from bugs/malicious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7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and requirements</a:t>
            </a:r>
          </a:p>
          <a:p>
            <a:r>
              <a:rPr lang="en-US" dirty="0" smtClean="0"/>
              <a:t>Design rational</a:t>
            </a:r>
          </a:p>
          <a:p>
            <a:r>
              <a:rPr lang="en-US" dirty="0" smtClean="0"/>
              <a:t>System Architecture and protocols</a:t>
            </a:r>
          </a:p>
          <a:p>
            <a:r>
              <a:rPr lang="en-US" dirty="0" smtClean="0"/>
              <a:t>Handling fail-overs</a:t>
            </a:r>
          </a:p>
          <a:p>
            <a:r>
              <a:rPr lang="en-US" dirty="0" smtClean="0"/>
              <a:t>Looking Forward: scaling, unexpected uses and 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Locks are Hard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482814" y="2335427"/>
            <a:ext cx="9638270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482814" y="3624651"/>
            <a:ext cx="9638270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82814" y="4864447"/>
            <a:ext cx="9638270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82814" y="6079531"/>
            <a:ext cx="9638270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886306" y="19304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1" r="27550"/>
          <a:stretch/>
        </p:blipFill>
        <p:spPr>
          <a:xfrm>
            <a:off x="677334" y="1806084"/>
            <a:ext cx="625206" cy="755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950" y="2891481"/>
            <a:ext cx="737745" cy="1373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323918"/>
            <a:ext cx="711406" cy="10810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811460"/>
            <a:ext cx="536142" cy="5361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915" y="141890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Lock service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9089" y="6347602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760159" y="2335427"/>
            <a:ext cx="451700" cy="128922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82067" y="2891481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lock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433767" y="2371123"/>
            <a:ext cx="519498" cy="128922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11859" y="2335428"/>
            <a:ext cx="2842055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10231" y="294249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ok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10034" y="1915465"/>
            <a:ext cx="205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Lock held by Alice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61932" y="3435178"/>
            <a:ext cx="5041810" cy="39541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     Alice fails and recovers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078112" y="2343660"/>
            <a:ext cx="297077" cy="82344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090985" y="3052807"/>
            <a:ext cx="543696" cy="245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90985" y="2979564"/>
            <a:ext cx="543696" cy="3693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26650" y="2450756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Lock lease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expired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486931" y="2354562"/>
            <a:ext cx="482540" cy="250988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585123" y="407224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lock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191379" y="2390258"/>
            <a:ext cx="457453" cy="247418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969471" y="2354563"/>
            <a:ext cx="2842055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609163" y="414342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ok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67646" y="1934600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Lock held by Bob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497603" y="4862988"/>
            <a:ext cx="1670213" cy="1459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935218" y="4911209"/>
            <a:ext cx="368524" cy="119303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971199" y="5589295"/>
            <a:ext cx="127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Write data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8387001" y="4862988"/>
            <a:ext cx="444652" cy="121654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489796" y="559188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ok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9297073" y="3641085"/>
            <a:ext cx="457453" cy="247418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566536" y="5154534"/>
            <a:ext cx="127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Write data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1" name="Explosion 1 60"/>
          <p:cNvSpPr/>
          <p:nvPr/>
        </p:nvSpPr>
        <p:spPr>
          <a:xfrm>
            <a:off x="9267761" y="5615809"/>
            <a:ext cx="1047918" cy="905474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1" grpId="0"/>
      <p:bldP spid="32" grpId="0" animBg="1"/>
      <p:bldP spid="40" grpId="0"/>
      <p:bldP spid="42" grpId="0"/>
      <p:bldP spid="45" grpId="0"/>
      <p:bldP spid="46" grpId="0"/>
      <p:bldP spid="54" grpId="0"/>
      <p:bldP spid="57" grpId="0"/>
      <p:bldP spid="59" grpId="0"/>
      <p:bldP spid="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Sequencers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82814" y="2335427"/>
            <a:ext cx="9638270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82814" y="3624651"/>
            <a:ext cx="9638270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82814" y="4864447"/>
            <a:ext cx="9638270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82814" y="6079531"/>
            <a:ext cx="9638270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886306" y="19304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1" r="27550"/>
          <a:stretch/>
        </p:blipFill>
        <p:spPr>
          <a:xfrm>
            <a:off x="677334" y="1806084"/>
            <a:ext cx="625206" cy="7552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950" y="2891481"/>
            <a:ext cx="737745" cy="13736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323918"/>
            <a:ext cx="711406" cy="10810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811460"/>
            <a:ext cx="536142" cy="5361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5915" y="141890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Lock service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760159" y="2335427"/>
            <a:ext cx="451700" cy="128922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82067" y="2891481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lock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433767" y="2371123"/>
            <a:ext cx="519498" cy="128922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11859" y="2335428"/>
            <a:ext cx="2842055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10231" y="2942493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Ok,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eq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#33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0034" y="1915465"/>
            <a:ext cx="205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Lock held by Alice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61932" y="3435178"/>
            <a:ext cx="5041810" cy="39541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     Alice fails and recovers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078112" y="2343660"/>
            <a:ext cx="297077" cy="82344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090985" y="3052807"/>
            <a:ext cx="543696" cy="245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90985" y="2979564"/>
            <a:ext cx="543696" cy="3693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26650" y="2450756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Lock lease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expired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486931" y="2354562"/>
            <a:ext cx="482540" cy="250988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585123" y="407224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lock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191379" y="2390258"/>
            <a:ext cx="457453" cy="247418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69471" y="2354563"/>
            <a:ext cx="2842055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09163" y="4143421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Ok,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Seq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#34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67646" y="1934600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Lock held by Bob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497603" y="4862988"/>
            <a:ext cx="1670213" cy="1459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935218" y="4911209"/>
            <a:ext cx="368524" cy="119303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03897" y="5241972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Write,</a:t>
            </a:r>
          </a:p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eq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#34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8387001" y="4862988"/>
            <a:ext cx="444652" cy="121654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489796" y="559188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Ok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9297073" y="3641085"/>
            <a:ext cx="457453" cy="247418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588104" y="4947313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Write, </a:t>
            </a:r>
          </a:p>
          <a:p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Seq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#33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0612030" y="3660349"/>
            <a:ext cx="414857" cy="242292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781443" y="5015491"/>
            <a:ext cx="1345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Rejected: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Invalid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Sequencer!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0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 animBg="1"/>
      <p:bldP spid="29" grpId="0"/>
      <p:bldP spid="31" grpId="0"/>
      <p:bldP spid="34" grpId="0"/>
      <p:bldP spid="35" grpId="0"/>
      <p:bldP spid="38" grpId="0"/>
      <p:bldP spid="40" grpId="0"/>
      <p:bldP spid="42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Sequencers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59443"/>
            <a:ext cx="8596668" cy="3880773"/>
          </a:xfrm>
        </p:spPr>
        <p:txBody>
          <a:bodyPr/>
          <a:lstStyle/>
          <a:p>
            <a:r>
              <a:rPr lang="en-US" dirty="0" smtClean="0"/>
              <a:t>Lock holder requests a sequencer</a:t>
            </a:r>
          </a:p>
          <a:p>
            <a:r>
              <a:rPr lang="en-US" dirty="0" smtClean="0"/>
              <a:t>Sequencer - a string, representing the lock name, mode (exclusive/shared), and </a:t>
            </a:r>
            <a:r>
              <a:rPr lang="en-US" b="1" dirty="0" smtClean="0">
                <a:solidFill>
                  <a:schemeClr val="accent1"/>
                </a:solidFill>
              </a:rPr>
              <a:t>generation number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/>
              <a:t>To perform a lock-protected action on a server, the client must provide the sequencer.</a:t>
            </a:r>
            <a:endParaRPr lang="en-US" b="1" dirty="0" smtClean="0"/>
          </a:p>
          <a:p>
            <a:r>
              <a:rPr lang="en-US" dirty="0" smtClean="0"/>
              <a:t>The server verifies the sequencer is valid.</a:t>
            </a:r>
          </a:p>
          <a:p>
            <a:r>
              <a:rPr lang="en-US" dirty="0"/>
              <a:t>What about </a:t>
            </a:r>
            <a:r>
              <a:rPr lang="en-US" dirty="0" smtClean="0"/>
              <a:t>services </a:t>
            </a:r>
            <a:r>
              <a:rPr lang="en-US" dirty="0"/>
              <a:t>without sequencer support?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 </a:t>
            </a:r>
            <a:r>
              <a:rPr lang="en-US" b="1" dirty="0">
                <a:solidFill>
                  <a:schemeClr val="accent1"/>
                </a:solidFill>
              </a:rPr>
              <a:t>l</a:t>
            </a:r>
            <a:r>
              <a:rPr lang="en-US" b="1" dirty="0" smtClean="0">
                <a:solidFill>
                  <a:schemeClr val="accent1"/>
                </a:solidFill>
              </a:rPr>
              <a:t>ock delay </a:t>
            </a:r>
            <a:r>
              <a:rPr lang="en-US" dirty="0" smtClean="0"/>
              <a:t>for backwards compatibility.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5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Clients can subscribe to events when creating a handle. Event types:</a:t>
            </a:r>
          </a:p>
          <a:p>
            <a:pPr lvl="1"/>
            <a:r>
              <a:rPr lang="en-US" sz="1800" dirty="0" smtClean="0"/>
              <a:t>File contents modified</a:t>
            </a:r>
          </a:p>
          <a:p>
            <a:pPr lvl="1"/>
            <a:r>
              <a:rPr lang="en-US" sz="1800" dirty="0" smtClean="0"/>
              <a:t>Child node added/removed/modified</a:t>
            </a:r>
          </a:p>
          <a:p>
            <a:pPr lvl="1"/>
            <a:r>
              <a:rPr lang="en-US" sz="1800" dirty="0" smtClean="0"/>
              <a:t>Chubby master fail-over</a:t>
            </a:r>
          </a:p>
          <a:p>
            <a:pPr lvl="1"/>
            <a:r>
              <a:rPr lang="en-US" sz="1800" dirty="0" smtClean="0"/>
              <a:t>A handle (and lock) became invalid</a:t>
            </a:r>
          </a:p>
          <a:p>
            <a:r>
              <a:rPr lang="en-US" sz="2000" dirty="0" smtClean="0"/>
              <a:t>Unused:</a:t>
            </a:r>
          </a:p>
          <a:p>
            <a:pPr lvl="1"/>
            <a:r>
              <a:rPr lang="en-US" sz="1800" dirty="0" smtClean="0"/>
              <a:t>Lock acquired</a:t>
            </a:r>
          </a:p>
          <a:p>
            <a:pPr lvl="1"/>
            <a:r>
              <a:rPr lang="en-US" sz="1800" dirty="0" smtClean="0"/>
              <a:t>Conflicting lock request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55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184060" y="4269909"/>
            <a:ext cx="3925381" cy="12078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Side </a:t>
            </a:r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9249"/>
            <a:ext cx="8596668" cy="842103"/>
          </a:xfrm>
        </p:spPr>
        <p:txBody>
          <a:bodyPr/>
          <a:lstStyle/>
          <a:p>
            <a:r>
              <a:rPr lang="en-US" dirty="0" smtClean="0"/>
              <a:t>Clients keep a cache of file data, node meta-data, and open handles.</a:t>
            </a:r>
          </a:p>
          <a:p>
            <a:r>
              <a:rPr lang="en-US" dirty="0" smtClean="0"/>
              <a:t>The cache is consistent, write-through, and kept in-memory.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019" y="2507581"/>
            <a:ext cx="1388609" cy="2585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259" y="3156367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3182">
            <a:off x="6086187" y="2484603"/>
            <a:ext cx="1158786" cy="930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9441" y="4144447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59" y="3650811"/>
            <a:ext cx="536142" cy="5361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196629" y="3274541"/>
            <a:ext cx="375932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87528" y="2905209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Open(file1)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196629" y="3711146"/>
            <a:ext cx="375932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38426" y="3349646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Handle to file1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2382" y="5662382"/>
            <a:ext cx="1519881" cy="9855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382" y="5293050"/>
            <a:ext cx="152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Alice’s cache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42382" y="5896321"/>
            <a:ext cx="1528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382" y="6155158"/>
            <a:ext cx="1528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2382" y="6394710"/>
            <a:ext cx="1528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1182" y="560116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file1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247" y="2628424"/>
            <a:ext cx="1418894" cy="2156163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7101304" y="4309339"/>
            <a:ext cx="3537759" cy="3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12174" y="3940324"/>
            <a:ext cx="127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file1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285191" y="4638924"/>
            <a:ext cx="3537759" cy="3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196061" y="426990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invalidate file1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285191" y="5099836"/>
            <a:ext cx="365819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25857" y="4738336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 (invalidated)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556361" y="5731351"/>
            <a:ext cx="2512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all clients </a:t>
            </a:r>
            <a:r>
              <a:rPr lang="en-US" dirty="0" err="1" smtClean="0"/>
              <a:t>ack’d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r expired:</a:t>
            </a:r>
          </a:p>
          <a:p>
            <a:r>
              <a:rPr lang="en-US" dirty="0" smtClean="0"/>
              <a:t>Performs write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734152" y="5666000"/>
            <a:ext cx="909297" cy="239652"/>
            <a:chOff x="734152" y="5656669"/>
            <a:chExt cx="909297" cy="239652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742382" y="5662382"/>
              <a:ext cx="901067" cy="23393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734152" y="5656669"/>
              <a:ext cx="901067" cy="23393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0088973" y="2073326"/>
            <a:ext cx="2130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holds a handle</a:t>
            </a:r>
          </a:p>
          <a:p>
            <a:r>
              <a:rPr lang="en-US" dirty="0" smtClean="0"/>
              <a:t>to file1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111559" y="5450472"/>
            <a:ext cx="1820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Piggybacking on</a:t>
            </a:r>
          </a:p>
          <a:p>
            <a:r>
              <a:rPr lang="en-US" dirty="0" err="1" smtClean="0"/>
              <a:t>KeepAlives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009046" y="4738336"/>
            <a:ext cx="375932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012174" y="4373833"/>
            <a:ext cx="189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succeeded</a:t>
            </a:r>
          </a:p>
        </p:txBody>
      </p:sp>
    </p:spTree>
    <p:extLst>
      <p:ext uri="{BB962C8B-B14F-4D97-AF65-F5344CB8AC3E}">
        <p14:creationId xmlns:p14="http://schemas.microsoft.com/office/powerpoint/2010/main" val="33279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1" grpId="0"/>
      <p:bldP spid="13" grpId="0"/>
      <p:bldP spid="20" grpId="0"/>
      <p:bldP spid="23" grpId="0"/>
      <p:bldP spid="30" grpId="0"/>
      <p:bldP spid="32" grpId="0"/>
      <p:bldP spid="33" grpId="0"/>
      <p:bldP spid="43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Sessions and </a:t>
            </a:r>
            <a:r>
              <a:rPr lang="en-US" dirty="0" err="1" smtClean="0"/>
              <a:t>KeepAlives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800298" cy="3880773"/>
          </a:xfrm>
        </p:spPr>
        <p:txBody>
          <a:bodyPr/>
          <a:lstStyle/>
          <a:p>
            <a:r>
              <a:rPr lang="en-US" dirty="0" smtClean="0"/>
              <a:t>Chubby session between a client and a cell is maintained by </a:t>
            </a:r>
            <a:r>
              <a:rPr lang="en-US" dirty="0" err="1" smtClean="0"/>
              <a:t>KeepAlives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Client’s handles, locks, cached data are valid as long as the session is valid.</a:t>
            </a:r>
          </a:p>
          <a:p>
            <a:r>
              <a:rPr lang="en-US" dirty="0" smtClean="0"/>
              <a:t>The master promises not to close the session during the </a:t>
            </a:r>
            <a:r>
              <a:rPr lang="en-US" i="1" dirty="0" smtClean="0">
                <a:solidFill>
                  <a:schemeClr val="accent1"/>
                </a:solidFill>
              </a:rPr>
              <a:t>session lease timeout.</a:t>
            </a:r>
          </a:p>
          <a:p>
            <a:r>
              <a:rPr lang="en-US" dirty="0"/>
              <a:t>The master </a:t>
            </a:r>
            <a:r>
              <a:rPr lang="en-US" dirty="0" smtClean="0"/>
              <a:t>can extend the lease on </a:t>
            </a:r>
          </a:p>
          <a:p>
            <a:pPr lvl="1"/>
            <a:r>
              <a:rPr lang="en-US" dirty="0" smtClean="0"/>
              <a:t>Session </a:t>
            </a:r>
            <a:r>
              <a:rPr lang="en-US" dirty="0"/>
              <a:t>creation</a:t>
            </a:r>
          </a:p>
          <a:p>
            <a:pPr lvl="1"/>
            <a:r>
              <a:rPr lang="en-US" dirty="0"/>
              <a:t>Master fail-over</a:t>
            </a:r>
          </a:p>
          <a:p>
            <a:pPr lvl="1"/>
            <a:r>
              <a:rPr lang="en-US" dirty="0" err="1"/>
              <a:t>KeepAlive</a:t>
            </a:r>
            <a:r>
              <a:rPr lang="en-US" dirty="0"/>
              <a:t> from </a:t>
            </a:r>
            <a:r>
              <a:rPr lang="en-US" dirty="0" smtClean="0"/>
              <a:t>client</a:t>
            </a:r>
          </a:p>
          <a:p>
            <a:r>
              <a:rPr lang="en-US" dirty="0" smtClean="0"/>
              <a:t>The master never moves up the timeout.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7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KeepAlive</a:t>
            </a:r>
            <a:r>
              <a:rPr lang="en-US" dirty="0" smtClean="0"/>
              <a:t> Protocol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151" y="1983611"/>
            <a:ext cx="2291484" cy="4266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309" y="2641194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3182">
            <a:off x="9101237" y="1969430"/>
            <a:ext cx="1158786" cy="930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24491" y="36292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209" y="3135638"/>
            <a:ext cx="536142" cy="5361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88" y="3551356"/>
            <a:ext cx="1603125" cy="26989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43018" y="5128052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Chubby library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5265" y="1561068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42053" y="2211857"/>
            <a:ext cx="5634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23684" y="1790886"/>
            <a:ext cx="167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KeepAlive</a:t>
            </a:r>
            <a:r>
              <a:rPr lang="en-US" dirty="0" smtClean="0"/>
              <a:t> RPC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842053" y="3349651"/>
            <a:ext cx="5634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09365" y="2864261"/>
            <a:ext cx="5966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timeout + event notifications + cache invalidations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22788" y="4017542"/>
            <a:ext cx="5634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17510" y="3606819"/>
            <a:ext cx="228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KeepAlive</a:t>
            </a:r>
            <a:r>
              <a:rPr lang="en-US" dirty="0" smtClean="0"/>
              <a:t> RPC + </a:t>
            </a:r>
            <a:r>
              <a:rPr lang="en-US" dirty="0" err="1" smtClean="0"/>
              <a:t>ack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389443" y="2149322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 waits</a:t>
            </a:r>
          </a:p>
          <a:p>
            <a:r>
              <a:rPr lang="en-US" dirty="0" smtClean="0"/>
              <a:t>until the</a:t>
            </a:r>
          </a:p>
          <a:p>
            <a:r>
              <a:rPr lang="en-US" dirty="0" smtClean="0"/>
              <a:t>session is really</a:t>
            </a:r>
          </a:p>
          <a:p>
            <a:r>
              <a:rPr lang="en-US" dirty="0" smtClean="0"/>
              <a:t>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Purpose and requirements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Design rational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System Architecture and protocols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Handling fail-overs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Looking Forward: scaling, unexpected uses and lessons learned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Fail-over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0" y="2656703"/>
            <a:ext cx="418888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53346" y="2287371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Session lease M1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0" y="4254844"/>
            <a:ext cx="303559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7903" y="3885512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Lease C1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19000" y="2134286"/>
            <a:ext cx="357929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82179" y="1715525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Session lease M2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64772" y="1144929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Master Dies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94272" y="2656704"/>
            <a:ext cx="481915" cy="159814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19000" y="2656703"/>
            <a:ext cx="411843" cy="159814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091935" y="2182210"/>
            <a:ext cx="1084496" cy="272379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730843" y="4922794"/>
            <a:ext cx="276374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86897" y="4570250"/>
            <a:ext cx="1098378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Lease C2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610678" y="1144929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Master Elected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594904" y="1202715"/>
            <a:ext cx="0" cy="1612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586103" y="2666307"/>
            <a:ext cx="48097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634298" y="2247552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Session lease M3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494589" y="4922794"/>
            <a:ext cx="276374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98292" y="4570250"/>
            <a:ext cx="1523174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Grace period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223678" y="4250031"/>
            <a:ext cx="276374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779732" y="3880699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Lease C3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17135306">
            <a:off x="152918" y="3158695"/>
            <a:ext cx="1201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KeepAlive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Epoch=57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394547" y="2688967"/>
            <a:ext cx="481915" cy="159814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885263" y="2715737"/>
            <a:ext cx="411843" cy="159814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313384" y="2662197"/>
            <a:ext cx="481915" cy="159814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804100" y="2688967"/>
            <a:ext cx="411843" cy="159814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257033" y="2641586"/>
            <a:ext cx="481915" cy="159814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60792" y="3892705"/>
            <a:ext cx="11474999" cy="156863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08919" y="1498917"/>
            <a:ext cx="3534032" cy="156863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597275" y="1498917"/>
            <a:ext cx="5038515" cy="156863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3831109" y="1188041"/>
            <a:ext cx="0" cy="1612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309814" y="571770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45988" y="1507840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MASTER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9023579" y="1498916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MASTER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335552" y="3294944"/>
            <a:ext cx="4304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Rejected: wrong master epoch number!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Epoch is 58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16776" y="3090039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Success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1080" y="5029200"/>
            <a:ext cx="942624" cy="1755138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2505206" y="316949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uccess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rot="17616417">
            <a:off x="2958008" y="3367816"/>
            <a:ext cx="1201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KeepAlive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Epoch=57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 rot="17178843">
            <a:off x="5997612" y="3251021"/>
            <a:ext cx="1201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KeepAlive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Epoch=57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17178843">
            <a:off x="6939958" y="3159564"/>
            <a:ext cx="1201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KeepAlive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Epoch=58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17178843">
            <a:off x="7834725" y="3224866"/>
            <a:ext cx="1201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KeepAlive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Epoch=58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9" grpId="0"/>
      <p:bldP spid="30" grpId="0"/>
      <p:bldP spid="35" grpId="0"/>
      <p:bldP spid="37" grpId="0"/>
      <p:bldP spid="39" grpId="0"/>
      <p:bldP spid="40" grpId="0"/>
      <p:bldP spid="48" grpId="0" animBg="1"/>
      <p:bldP spid="52" grpId="0"/>
      <p:bldP spid="55" grpId="0"/>
      <p:bldP spid="55" grpId="1"/>
      <p:bldP spid="56" grpId="0"/>
      <p:bldP spid="56" grpId="1"/>
      <p:bldP spid="64" grpId="0"/>
      <p:bldP spid="65" grpId="0"/>
      <p:bldP spid="66" grpId="0"/>
      <p:bldP spid="67" grpId="0"/>
      <p:bldP spid="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master’s database is written every few hours to a GFS server in another building.</a:t>
            </a:r>
          </a:p>
          <a:p>
            <a:r>
              <a:rPr lang="en-US" dirty="0" smtClean="0"/>
              <a:t>Why another building?</a:t>
            </a:r>
          </a:p>
          <a:p>
            <a:pPr lvl="1"/>
            <a:r>
              <a:rPr lang="en-US" dirty="0" smtClean="0"/>
              <a:t>Increase resilience</a:t>
            </a:r>
          </a:p>
          <a:p>
            <a:pPr lvl="1"/>
            <a:r>
              <a:rPr lang="en-US" dirty="0" smtClean="0"/>
              <a:t>Avoid circular dependencies between GFS and Chubby. (GFS cell in the same building might use Chubby for master election).</a:t>
            </a:r>
          </a:p>
          <a:p>
            <a:r>
              <a:rPr lang="en-US" dirty="0" smtClean="0"/>
              <a:t>Backups are used for</a:t>
            </a:r>
          </a:p>
          <a:p>
            <a:pPr lvl="1"/>
            <a:r>
              <a:rPr lang="en-US" dirty="0" smtClean="0"/>
              <a:t>Disaster recovery</a:t>
            </a:r>
          </a:p>
          <a:p>
            <a:pPr lvl="1"/>
            <a:r>
              <a:rPr lang="en-US" dirty="0" smtClean="0"/>
              <a:t>Initializing the DB of a new replica without burdening replicas in service</a:t>
            </a:r>
          </a:p>
        </p:txBody>
      </p:sp>
    </p:spTree>
    <p:extLst>
      <p:ext uri="{BB962C8B-B14F-4D97-AF65-F5344CB8AC3E}">
        <p14:creationId xmlns:p14="http://schemas.microsoft.com/office/powerpoint/2010/main" val="310785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85" y="208553"/>
            <a:ext cx="8596668" cy="1320800"/>
          </a:xfrm>
        </p:spPr>
        <p:txBody>
          <a:bodyPr/>
          <a:lstStyle/>
          <a:p>
            <a:r>
              <a:rPr lang="en-US" dirty="0" smtClean="0"/>
              <a:t>Why do we need locks?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67" y="2232089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64" y="1660181"/>
            <a:ext cx="1828666" cy="177252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902982" y="2782228"/>
            <a:ext cx="3423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24734" y="2412896"/>
            <a:ext cx="157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 request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917" y="2062218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</a:p>
          <a:p>
            <a:r>
              <a:rPr lang="en-US" dirty="0" smtClean="0"/>
              <a:t>Counter: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0824" y="2742694"/>
            <a:ext cx="958152" cy="589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57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824" y="2742694"/>
            <a:ext cx="958152" cy="5896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58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10" y="3798268"/>
            <a:ext cx="1698007" cy="1645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175" y="313514"/>
            <a:ext cx="1757069" cy="17031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76" y="2014637"/>
            <a:ext cx="1824669" cy="17686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66" y="3758004"/>
            <a:ext cx="1781086" cy="17264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67" y="3432704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66" y="4633319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Straight Arrow Connector 19"/>
          <p:cNvCxnSpPr/>
          <p:nvPr/>
        </p:nvCxnSpPr>
        <p:spPr>
          <a:xfrm flipH="1">
            <a:off x="3836277" y="3911456"/>
            <a:ext cx="3423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58029" y="3542124"/>
            <a:ext cx="157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 request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803141" y="5176550"/>
            <a:ext cx="3423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24893" y="4807218"/>
            <a:ext cx="157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 request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0824" y="1174639"/>
            <a:ext cx="4320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incrementRequestCount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count = count + </a:t>
            </a:r>
            <a:r>
              <a:rPr lang="en-US" dirty="0">
                <a:solidFill>
                  <a:srgbClr val="FF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64262" y="3659678"/>
            <a:ext cx="138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ounter=58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31477" y="3982843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</a:t>
            </a:r>
            <a:r>
              <a:rPr lang="en-US" dirty="0">
                <a:latin typeface="Cambria Math" panose="02040503050406030204" pitchFamily="18" charset="0"/>
              </a:rPr>
              <a:t>←</a:t>
            </a:r>
            <a:r>
              <a:rPr lang="en-US" dirty="0" smtClean="0"/>
              <a:t>59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64261" y="4814126"/>
            <a:ext cx="138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ounter=58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47868" y="511507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</a:t>
            </a:r>
            <a:r>
              <a:rPr lang="en-US" dirty="0">
                <a:latin typeface="Cambria Math" panose="02040503050406030204" pitchFamily="18" charset="0"/>
              </a:rPr>
              <a:t>←</a:t>
            </a:r>
            <a:r>
              <a:rPr lang="en-US" dirty="0" smtClean="0"/>
              <a:t>59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54617" y="2741243"/>
            <a:ext cx="958152" cy="589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59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" name="Explosion 1 29"/>
          <p:cNvSpPr/>
          <p:nvPr/>
        </p:nvSpPr>
        <p:spPr>
          <a:xfrm>
            <a:off x="239120" y="2722480"/>
            <a:ext cx="873649" cy="643163"/>
          </a:xfrm>
          <a:prstGeom prst="irregularSeal1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 animBg="1"/>
      <p:bldP spid="21" grpId="0"/>
      <p:bldP spid="23" grpId="0"/>
      <p:bldP spid="25" grpId="0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Mirroring a collection of files between cells.</a:t>
            </a:r>
          </a:p>
          <a:p>
            <a:r>
              <a:rPr lang="en-US" dirty="0" smtClean="0"/>
              <a:t>It’s fast (world wide changes in &lt; 1 second) thanks to</a:t>
            </a:r>
          </a:p>
          <a:p>
            <a:pPr lvl="1"/>
            <a:r>
              <a:rPr lang="en-US" dirty="0" smtClean="0"/>
              <a:t>Small files</a:t>
            </a:r>
          </a:p>
          <a:p>
            <a:pPr lvl="1"/>
            <a:r>
              <a:rPr lang="en-US" dirty="0" smtClean="0"/>
              <a:t>Immediate notification on file changes</a:t>
            </a:r>
          </a:p>
          <a:p>
            <a:r>
              <a:rPr lang="en-US" dirty="0" smtClean="0"/>
              <a:t>Checksums are used to discover changes done during lack of connectivity.</a:t>
            </a:r>
          </a:p>
          <a:p>
            <a:r>
              <a:rPr lang="en-US" dirty="0" smtClean="0"/>
              <a:t>A special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US" dirty="0" smtClean="0"/>
              <a:t> cell has a path replicated to all cells.</a:t>
            </a:r>
          </a:p>
          <a:p>
            <a:pPr lvl="1"/>
            <a:r>
              <a:rPr lang="en-US" dirty="0" smtClean="0"/>
              <a:t>Its 5 replicas are around the world to increase accessibility from everywhere. </a:t>
            </a:r>
          </a:p>
          <a:p>
            <a:r>
              <a:rPr lang="en-US" dirty="0"/>
              <a:t>Usage</a:t>
            </a:r>
            <a:r>
              <a:rPr lang="en-US" dirty="0" smtClean="0"/>
              <a:t>: Configuration and monitoring files, pointers to large databases, etc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23" y="609600"/>
            <a:ext cx="3211114" cy="33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Purpose and requirements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Design rational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System Architecture and protocols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Handling fail-overs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Looking Forward: scaling, unexpected uses and lessons learned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2108" y="4757352"/>
            <a:ext cx="6561437" cy="7290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0659"/>
            <a:ext cx="8596668" cy="4603644"/>
          </a:xfrm>
        </p:spPr>
        <p:txBody>
          <a:bodyPr>
            <a:normAutofit/>
          </a:bodyPr>
          <a:lstStyle/>
          <a:p>
            <a:r>
              <a:rPr lang="en-US" dirty="0" smtClean="0"/>
              <a:t>The bottleneck is communication with client processes.</a:t>
            </a:r>
          </a:p>
          <a:p>
            <a:pPr lvl="1"/>
            <a:r>
              <a:rPr lang="en-US" dirty="0" smtClean="0"/>
              <a:t>There are a lot more processes than machines.</a:t>
            </a:r>
          </a:p>
          <a:p>
            <a:pPr lvl="1"/>
            <a:r>
              <a:rPr lang="en-US" dirty="0" smtClean="0"/>
              <a:t>Request processing optimizations don’t really help.</a:t>
            </a:r>
          </a:p>
          <a:p>
            <a:r>
              <a:rPr lang="en-US" dirty="0"/>
              <a:t>Instead: reduce the number of </a:t>
            </a:r>
            <a:r>
              <a:rPr lang="en-US" dirty="0" smtClean="0"/>
              <a:t>requests per cell.</a:t>
            </a:r>
            <a:endParaRPr lang="en-US" dirty="0"/>
          </a:p>
          <a:p>
            <a:pPr lvl="1"/>
            <a:r>
              <a:rPr lang="en-US" dirty="0" smtClean="0"/>
              <a:t>Increase the number of cells (1 per data center)</a:t>
            </a:r>
          </a:p>
          <a:p>
            <a:pPr lvl="1"/>
            <a:r>
              <a:rPr lang="en-US" dirty="0" smtClean="0"/>
              <a:t>Increase lease times (less </a:t>
            </a:r>
            <a:r>
              <a:rPr lang="en-US" dirty="0" err="1" smtClean="0"/>
              <a:t>KeepAlives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Client cache: file data and metadata, open handles, file absence</a:t>
            </a:r>
          </a:p>
          <a:p>
            <a:pPr lvl="1"/>
            <a:r>
              <a:rPr lang="en-US" dirty="0" smtClean="0"/>
              <a:t>Protocol conversion servers (like DNS, more on this soon)</a:t>
            </a:r>
          </a:p>
          <a:p>
            <a:pPr lvl="1"/>
            <a:r>
              <a:rPr lang="en-US" dirty="0" smtClean="0"/>
              <a:t>Proxies – trusted processes handling </a:t>
            </a:r>
            <a:r>
              <a:rPr lang="en-US" dirty="0" err="1" smtClean="0"/>
              <a:t>KeepAlives</a:t>
            </a:r>
            <a:r>
              <a:rPr lang="en-US" dirty="0" smtClean="0"/>
              <a:t> and Read requests</a:t>
            </a:r>
          </a:p>
          <a:p>
            <a:pPr lvl="1"/>
            <a:r>
              <a:rPr lang="en-US" dirty="0" smtClean="0"/>
              <a:t>Partitioning of the namespace among servers in a cell</a:t>
            </a:r>
          </a:p>
          <a:p>
            <a:r>
              <a:rPr lang="en-US" dirty="0" smtClean="0"/>
              <a:t>Interesting point: How far should the scaling go?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6374" r="8507" b="7123"/>
          <a:stretch/>
        </p:blipFill>
        <p:spPr>
          <a:xfrm>
            <a:off x="7673545" y="444845"/>
            <a:ext cx="4201297" cy="34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Unexpected Use: Name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Name Service (DNS) – a server that maps from addresses (like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goto.google.com</a:t>
            </a:r>
            <a:r>
              <a:rPr lang="en-US" dirty="0" smtClean="0"/>
              <a:t>) to IPs.</a:t>
            </a:r>
          </a:p>
          <a:p>
            <a:r>
              <a:rPr lang="en-US" dirty="0" smtClean="0"/>
              <a:t>DNS cache is based on a fixed Time to Live (TTL) – after that, the data is erased.</a:t>
            </a:r>
          </a:p>
          <a:p>
            <a:pPr lvl="1"/>
            <a:r>
              <a:rPr lang="en-US" dirty="0" smtClean="0"/>
              <a:t>Large TTL – can’t replace failed services quickly.</a:t>
            </a:r>
          </a:p>
          <a:p>
            <a:pPr lvl="1"/>
            <a:r>
              <a:rPr lang="en-US" dirty="0" smtClean="0"/>
              <a:t>Small TTL – heavy load on the DNS servers.</a:t>
            </a:r>
          </a:p>
          <a:p>
            <a:r>
              <a:rPr lang="en-US" dirty="0" err="1" smtClean="0"/>
              <a:t>Chubby’s</a:t>
            </a:r>
            <a:r>
              <a:rPr lang="en-US" dirty="0" smtClean="0"/>
              <a:t> cache is based on invalidations, not on TTL</a:t>
            </a:r>
          </a:p>
          <a:p>
            <a:pPr lvl="1"/>
            <a:r>
              <a:rPr lang="en-US" dirty="0" smtClean="0"/>
              <a:t>Which makes it very suitable to be used as a name service</a:t>
            </a:r>
          </a:p>
          <a:p>
            <a:r>
              <a:rPr lang="en-US" dirty="0" smtClean="0"/>
              <a:t>Plus, event notifications help with name modifications, so no polling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8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of a Chubby Cell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896943"/>
              </p:ext>
            </p:extLst>
          </p:nvPr>
        </p:nvGraphicFramePr>
        <p:xfrm>
          <a:off x="0" y="1394294"/>
          <a:ext cx="3570514" cy="483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06117211"/>
              </p:ext>
            </p:extLst>
          </p:nvPr>
        </p:nvGraphicFramePr>
        <p:xfrm>
          <a:off x="3937701" y="1394294"/>
          <a:ext cx="3538136" cy="5078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518622386"/>
              </p:ext>
            </p:extLst>
          </p:nvPr>
        </p:nvGraphicFramePr>
        <p:xfrm>
          <a:off x="7843024" y="1394295"/>
          <a:ext cx="4034972" cy="483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178800" y="6230100"/>
            <a:ext cx="312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Not included: 93% </a:t>
            </a:r>
            <a:r>
              <a:rPr lang="en-US" dirty="0" err="1" smtClean="0">
                <a:solidFill>
                  <a:schemeClr val="accent1"/>
                </a:solidFill>
              </a:rPr>
              <a:t>KeepAlive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from Real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4087"/>
            <a:ext cx="8596668" cy="4633784"/>
          </a:xfrm>
        </p:spPr>
        <p:txBody>
          <a:bodyPr>
            <a:normAutofit/>
          </a:bodyPr>
          <a:lstStyle/>
          <a:p>
            <a:r>
              <a:rPr lang="en-US" dirty="0" smtClean="0"/>
              <a:t>Caching additional things:</a:t>
            </a:r>
          </a:p>
          <a:p>
            <a:pPr lvl="1"/>
            <a:r>
              <a:rPr lang="en-US" dirty="0" smtClean="0"/>
              <a:t>absence of files (deals with infinite retry loops when a file is not there)</a:t>
            </a:r>
          </a:p>
          <a:p>
            <a:pPr lvl="1"/>
            <a:r>
              <a:rPr lang="en-US" dirty="0" smtClean="0"/>
              <a:t>open </a:t>
            </a:r>
            <a:r>
              <a:rPr lang="en-US" dirty="0"/>
              <a:t>file </a:t>
            </a:r>
            <a:r>
              <a:rPr lang="en-US" dirty="0" smtClean="0"/>
              <a:t>handles (deals with polling a file by opening and closing it immediately)</a:t>
            </a:r>
          </a:p>
          <a:p>
            <a:r>
              <a:rPr lang="en-US" dirty="0" smtClean="0"/>
              <a:t>No quota for large files.</a:t>
            </a:r>
          </a:p>
          <a:p>
            <a:pPr lvl="1"/>
            <a:r>
              <a:rPr lang="en-US" dirty="0" smtClean="0"/>
              <a:t>But some teams did store large files, and migrating them was hard.</a:t>
            </a:r>
          </a:p>
          <a:p>
            <a:r>
              <a:rPr lang="en-US" dirty="0" smtClean="0"/>
              <a:t>Developers are over-optimistic about availability.</a:t>
            </a:r>
          </a:p>
          <a:p>
            <a:pPr lvl="1"/>
            <a:r>
              <a:rPr lang="en-US" dirty="0" smtClean="0"/>
              <a:t>Solutions: reviews, libraries that abstract away the failures, and post-mortems of outages</a:t>
            </a:r>
          </a:p>
          <a:p>
            <a:r>
              <a:rPr lang="en-US" dirty="0" smtClean="0"/>
              <a:t>No need for fine-grained locking.</a:t>
            </a:r>
          </a:p>
          <a:p>
            <a:pPr lvl="1"/>
            <a:r>
              <a:rPr lang="en-US" dirty="0" smtClean="0"/>
              <a:t>To optimize applications, developers reduce communication, which often means coarse-grained locking.</a:t>
            </a:r>
          </a:p>
          <a:p>
            <a:r>
              <a:rPr lang="en-US" dirty="0" smtClean="0"/>
              <a:t>These are just a few.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7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– Widely Used </a:t>
            </a:r>
            <a:r>
              <a:rPr lang="en-US" dirty="0"/>
              <a:t>W</a:t>
            </a:r>
            <a:r>
              <a:rPr lang="en-US" dirty="0" smtClean="0"/>
              <a:t>ithin 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GFS uses chubby to choose the master server</a:t>
            </a:r>
          </a:p>
          <a:p>
            <a:r>
              <a:rPr lang="en-US" sz="2000" dirty="0" err="1" smtClean="0"/>
              <a:t>BigTable</a:t>
            </a:r>
            <a:r>
              <a:rPr lang="en-US" sz="2000" dirty="0" smtClean="0"/>
              <a:t> uses chubby to:</a:t>
            </a:r>
          </a:p>
          <a:p>
            <a:pPr lvl="1"/>
            <a:r>
              <a:rPr lang="en-US" sz="1800" dirty="0" smtClean="0"/>
              <a:t>Elect a Master</a:t>
            </a:r>
          </a:p>
          <a:p>
            <a:pPr lvl="1"/>
            <a:r>
              <a:rPr lang="en-US" sz="1800" dirty="0" smtClean="0"/>
              <a:t>Allow the master to discover the servers it controls</a:t>
            </a:r>
          </a:p>
          <a:p>
            <a:pPr lvl="1"/>
            <a:r>
              <a:rPr lang="en-US" sz="1800" dirty="0" smtClean="0"/>
              <a:t>Allow the clients to find the master</a:t>
            </a:r>
          </a:p>
          <a:p>
            <a:r>
              <a:rPr lang="en-US" sz="2000" dirty="0" smtClean="0"/>
              <a:t>Before Chubby, master election required a different solution for each specific problem.</a:t>
            </a:r>
          </a:p>
          <a:p>
            <a:pPr lvl="1"/>
            <a:r>
              <a:rPr lang="en-US" sz="1800" dirty="0" smtClean="0"/>
              <a:t>Solutions included work duplication, or a human involved.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Chubby is a distributed lock service for coarse-grained synchronization.</a:t>
            </a:r>
          </a:p>
          <a:p>
            <a:r>
              <a:rPr lang="en-US" dirty="0" smtClean="0"/>
              <a:t>Its design is based on distributed consensus, replicas for fault tolerance, and consistent client caching.</a:t>
            </a:r>
          </a:p>
          <a:p>
            <a:r>
              <a:rPr lang="en-US" dirty="0" smtClean="0"/>
              <a:t>The design is very user (developer) oriented: it has simple semantics and a familiar file system interface.</a:t>
            </a:r>
          </a:p>
          <a:p>
            <a:r>
              <a:rPr lang="en-US" dirty="0"/>
              <a:t>Used widely around Google for </a:t>
            </a:r>
            <a:r>
              <a:rPr lang="en-US" dirty="0" smtClean="0"/>
              <a:t>its original purpose: primary election</a:t>
            </a:r>
            <a:r>
              <a:rPr lang="en-US" dirty="0"/>
              <a:t>,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ut also </a:t>
            </a:r>
            <a:r>
              <a:rPr lang="en-US" dirty="0"/>
              <a:t>as </a:t>
            </a:r>
            <a:r>
              <a:rPr lang="en-US" dirty="0" smtClean="0"/>
              <a:t>Google’s primary name service</a:t>
            </a:r>
          </a:p>
          <a:p>
            <a:r>
              <a:rPr lang="en-US" dirty="0" smtClean="0"/>
              <a:t>And as a repository for files requiring high availability: </a:t>
            </a:r>
            <a:r>
              <a:rPr lang="en-US" dirty="0" err="1" smtClean="0"/>
              <a:t>configs</a:t>
            </a:r>
            <a:r>
              <a:rPr lang="en-US" dirty="0" smtClean="0"/>
              <a:t>, ACLs,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40932" y="1527204"/>
            <a:ext cx="5388002" cy="1646302"/>
          </a:xfrm>
        </p:spPr>
        <p:txBody>
          <a:bodyPr/>
          <a:lstStyle/>
          <a:p>
            <a:pPr algn="ctr"/>
            <a:r>
              <a:rPr lang="en-US" sz="7200" dirty="0" smtClean="0"/>
              <a:t>Thank you!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11186" y="3457709"/>
            <a:ext cx="5647494" cy="109689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Any questions?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8934" y="1700943"/>
            <a:ext cx="4635843" cy="463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85" y="208553"/>
            <a:ext cx="8596668" cy="1320800"/>
          </a:xfrm>
        </p:spPr>
        <p:txBody>
          <a:bodyPr/>
          <a:lstStyle/>
          <a:p>
            <a:r>
              <a:rPr lang="en-US" dirty="0" smtClean="0"/>
              <a:t>Why do we need locks?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67" y="2232089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64" y="1660181"/>
            <a:ext cx="1828666" cy="17725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17" y="2062218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</a:p>
          <a:p>
            <a:r>
              <a:rPr lang="en-US" dirty="0" smtClean="0"/>
              <a:t>Counter: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0824" y="2742694"/>
            <a:ext cx="958152" cy="589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58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10" y="3798268"/>
            <a:ext cx="1698007" cy="1645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175" y="313514"/>
            <a:ext cx="1757069" cy="17031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76" y="2014637"/>
            <a:ext cx="1824669" cy="17686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66" y="3758004"/>
            <a:ext cx="1781086" cy="17264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67" y="3432704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66" y="4633319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Straight Arrow Connector 19"/>
          <p:cNvCxnSpPr/>
          <p:nvPr/>
        </p:nvCxnSpPr>
        <p:spPr>
          <a:xfrm flipH="1">
            <a:off x="3836277" y="3911456"/>
            <a:ext cx="3423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58029" y="3542124"/>
            <a:ext cx="157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 request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803141" y="5176550"/>
            <a:ext cx="3423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24893" y="4807218"/>
            <a:ext cx="157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 request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64262" y="3659678"/>
            <a:ext cx="138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ounter=58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31477" y="3982843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</a:t>
            </a:r>
            <a:r>
              <a:rPr lang="en-US" dirty="0">
                <a:latin typeface="Cambria Math" panose="02040503050406030204" pitchFamily="18" charset="0"/>
              </a:rPr>
              <a:t>←</a:t>
            </a:r>
            <a:r>
              <a:rPr lang="en-US" dirty="0" smtClean="0"/>
              <a:t>59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69617" y="5115076"/>
            <a:ext cx="138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counter=59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53224" y="541602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</a:t>
            </a:r>
            <a:r>
              <a:rPr lang="en-US" dirty="0" smtClean="0">
                <a:latin typeface="Cambria Math" panose="02040503050406030204" pitchFamily="18" charset="0"/>
              </a:rPr>
              <a:t>←</a:t>
            </a:r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666883" y="857398"/>
            <a:ext cx="48718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safeIncrementRequestCount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lock.lock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count=count+1;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lock.unlock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2" t="20125" r="30769" b="25392"/>
          <a:stretch/>
        </p:blipFill>
        <p:spPr>
          <a:xfrm>
            <a:off x="1850602" y="3011112"/>
            <a:ext cx="483817" cy="715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5" t="18094" r="27597" b="24626"/>
          <a:stretch/>
        </p:blipFill>
        <p:spPr>
          <a:xfrm>
            <a:off x="1850602" y="4329960"/>
            <a:ext cx="499816" cy="72125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66167" y="2742694"/>
            <a:ext cx="958152" cy="5896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59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2" t="20125" r="30769" b="25392"/>
          <a:stretch/>
        </p:blipFill>
        <p:spPr>
          <a:xfrm>
            <a:off x="1820338" y="4352175"/>
            <a:ext cx="483817" cy="715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5" t="18094" r="27597" b="24626"/>
          <a:stretch/>
        </p:blipFill>
        <p:spPr>
          <a:xfrm>
            <a:off x="1820338" y="5725681"/>
            <a:ext cx="499816" cy="72125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60824" y="2744021"/>
            <a:ext cx="958152" cy="589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7108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3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Chubby is a File system</a:t>
            </a:r>
          </a:p>
          <a:p>
            <a:pPr lvl="1"/>
            <a:r>
              <a:rPr lang="en-US" dirty="0" smtClean="0"/>
              <a:t>Simpler than Unix file system</a:t>
            </a:r>
          </a:p>
          <a:p>
            <a:pPr lvl="1"/>
            <a:r>
              <a:rPr lang="en-US" dirty="0" smtClean="0"/>
              <a:t>With a lock </a:t>
            </a:r>
            <a:r>
              <a:rPr lang="en-US" dirty="0"/>
              <a:t>service (Advisory </a:t>
            </a:r>
            <a:r>
              <a:rPr lang="en-US" dirty="0" smtClean="0"/>
              <a:t>locks)</a:t>
            </a:r>
            <a:endParaRPr lang="en-US" dirty="0" smtClean="0"/>
          </a:p>
          <a:p>
            <a:pPr lvl="1"/>
            <a:r>
              <a:rPr lang="en-US" dirty="0" smtClean="0"/>
              <a:t>With event notifications</a:t>
            </a:r>
          </a:p>
          <a:p>
            <a:r>
              <a:rPr lang="en-US" dirty="0" smtClean="0"/>
              <a:t>Allow clients to synchronize activities and agree on basic </a:t>
            </a:r>
            <a:r>
              <a:rPr lang="en-US" dirty="0" smtClean="0"/>
              <a:t>information</a:t>
            </a:r>
            <a:endParaRPr lang="en-US" dirty="0" smtClean="0"/>
          </a:p>
          <a:p>
            <a:pPr lvl="1"/>
            <a:r>
              <a:rPr lang="en-US" dirty="0" smtClean="0"/>
              <a:t>Specifically</a:t>
            </a:r>
            <a:r>
              <a:rPr lang="en-US" dirty="0" smtClean="0"/>
              <a:t>, choosing a leader.</a:t>
            </a:r>
          </a:p>
        </p:txBody>
      </p:sp>
    </p:spTree>
    <p:extLst>
      <p:ext uri="{BB962C8B-B14F-4D97-AF65-F5344CB8AC3E}">
        <p14:creationId xmlns:p14="http://schemas.microsoft.com/office/powerpoint/2010/main" val="1056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  <a:p>
            <a:r>
              <a:rPr lang="en-US" dirty="0"/>
              <a:t>Availability</a:t>
            </a:r>
          </a:p>
          <a:p>
            <a:r>
              <a:rPr lang="en-US" dirty="0"/>
              <a:t>Easy-to-understand </a:t>
            </a:r>
            <a:r>
              <a:rPr lang="en-US" dirty="0" smtClean="0"/>
              <a:t>semantics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Less crucial: </a:t>
            </a:r>
            <a:r>
              <a:rPr lang="en-US" dirty="0" smtClean="0"/>
              <a:t>Throughput</a:t>
            </a:r>
            <a:r>
              <a:rPr lang="en-US" dirty="0"/>
              <a:t>, Capacity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Purpose and requirements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Design rational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System Architecture and protocols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Handling fail-overs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Looking Forward: scaling, unexpected uses and lessons learned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underlying problem: </a:t>
            </a:r>
            <a:br>
              <a:rPr lang="en-US" dirty="0" smtClean="0"/>
            </a:br>
            <a:r>
              <a:rPr lang="en-US" dirty="0" smtClean="0"/>
              <a:t>Distributed Consensus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of processes, each with initial value.</a:t>
            </a:r>
          </a:p>
          <a:p>
            <a:r>
              <a:rPr lang="en-US" dirty="0"/>
              <a:t>Some processes may fail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processes that didn’t fail must agree on a value out of their initial values.</a:t>
            </a:r>
          </a:p>
          <a:p>
            <a:r>
              <a:rPr lang="en-US" dirty="0" smtClean="0"/>
              <a:t>Asynchronous setting: messages may be delayed or dropped.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Solved by a protocol called </a:t>
            </a:r>
            <a:r>
              <a:rPr lang="en-US" dirty="0" err="1" smtClean="0"/>
              <a:t>Paxos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4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4983360" y="5358242"/>
            <a:ext cx="597004" cy="29307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982397" y="5011849"/>
            <a:ext cx="597004" cy="29307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975785" y="2175131"/>
            <a:ext cx="597004" cy="35672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– Protocol for </a:t>
            </a:r>
            <a:r>
              <a:rPr lang="en-US" dirty="0" err="1"/>
              <a:t>C</a:t>
            </a:r>
            <a:r>
              <a:rPr lang="en-US" dirty="0" err="1" smtClean="0"/>
              <a:t>oncensus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9014"/>
            <a:ext cx="8596668" cy="394525"/>
          </a:xfrm>
        </p:spPr>
        <p:txBody>
          <a:bodyPr/>
          <a:lstStyle/>
          <a:p>
            <a:r>
              <a:rPr lang="en-US" dirty="0" smtClean="0"/>
              <a:t>Three roles: </a:t>
            </a:r>
            <a:r>
              <a:rPr lang="en-US" dirty="0" smtClean="0">
                <a:solidFill>
                  <a:schemeClr val="tx2"/>
                </a:solidFill>
              </a:rPr>
              <a:t>proposer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acceptor</a:t>
            </a:r>
            <a:r>
              <a:rPr lang="en-US" dirty="0" smtClean="0"/>
              <a:t>, learner. Each process can fill any of the roles.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33" y="2531861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82" y="2062113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27" y="2146372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503" y="4635095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51" y="2238784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64158" y="2134122"/>
            <a:ext cx="107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Proposer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75879" y="424595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earners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57572" y="1753411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Acceptors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329301" y="2483361"/>
            <a:ext cx="2920507" cy="2009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88771" y="2172524"/>
            <a:ext cx="157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PREPARE id=5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36933" y="2013360"/>
            <a:ext cx="37369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Did I promise to ignore id=5?</a:t>
            </a:r>
          </a:p>
          <a:p>
            <a:r>
              <a:rPr lang="en-US" dirty="0" smtClean="0"/>
              <a:t>No, so promise to ignore any id&lt;5.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264649" y="2903284"/>
            <a:ext cx="2985160" cy="1972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85067" y="2604312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PROMISE id=5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64649" y="3350142"/>
            <a:ext cx="3216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ACCEPT-REQUEST id=5, </a:t>
            </a:r>
            <a:r>
              <a:rPr lang="en-US" dirty="0" err="1" smtClean="0">
                <a:solidFill>
                  <a:schemeClr val="tx2"/>
                </a:solidFill>
              </a:rPr>
              <a:t>val</a:t>
            </a:r>
            <a:r>
              <a:rPr lang="en-US" dirty="0" smtClean="0">
                <a:solidFill>
                  <a:schemeClr val="tx2"/>
                </a:solidFill>
              </a:rPr>
              <a:t>=A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23936" y="290328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3612" y="2839225"/>
            <a:ext cx="169790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Got a majority</a:t>
            </a:r>
          </a:p>
          <a:p>
            <a:r>
              <a:rPr lang="en-US" dirty="0" smtClean="0"/>
              <a:t>of PROMISEs?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329301" y="3672590"/>
            <a:ext cx="2920507" cy="2009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271469" y="3051894"/>
            <a:ext cx="2985160" cy="1972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264648" y="4146071"/>
            <a:ext cx="2985160" cy="1972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07265" y="3847330"/>
            <a:ext cx="213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ACCEPT id=5,val=A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3264648" y="4320444"/>
            <a:ext cx="2985160" cy="1972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16851" y="3694137"/>
            <a:ext cx="246734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Got a majority</a:t>
            </a:r>
          </a:p>
          <a:p>
            <a:r>
              <a:rPr lang="en-US" dirty="0" smtClean="0"/>
              <a:t>of ACCEPTs?</a:t>
            </a:r>
          </a:p>
          <a:p>
            <a:r>
              <a:rPr lang="en-US" dirty="0" err="1" smtClean="0"/>
              <a:t>Concensus</a:t>
            </a:r>
            <a:r>
              <a:rPr lang="en-US" dirty="0" smtClean="0"/>
              <a:t> is reached!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550299" y="3354027"/>
            <a:ext cx="2239204" cy="145806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028254" y="3380717"/>
            <a:ext cx="213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ACCEPT id=5,val=A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607" y="4754787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6" name="Straight Arrow Connector 55"/>
          <p:cNvCxnSpPr/>
          <p:nvPr/>
        </p:nvCxnSpPr>
        <p:spPr>
          <a:xfrm>
            <a:off x="7404410" y="3365752"/>
            <a:ext cx="2325580" cy="151908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42" y="4970396"/>
            <a:ext cx="711971" cy="11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2007667" y="4572657"/>
            <a:ext cx="107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Proposer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67445" y="534181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3271469" y="5304926"/>
            <a:ext cx="2920507" cy="2009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971543" y="5015186"/>
            <a:ext cx="157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PREPARE id=4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3264648" y="2098780"/>
            <a:ext cx="0" cy="42826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365076" y="2122516"/>
            <a:ext cx="0" cy="42826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136933" y="2830157"/>
            <a:ext cx="37369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Did I promise to ignore id=4? Yes.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42304" y="5304926"/>
            <a:ext cx="190956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Timeout for id=4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3279416" y="5649883"/>
            <a:ext cx="2920507" cy="2009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11422" y="5358242"/>
            <a:ext cx="157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PREPARE id=6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3283394" y="6053171"/>
            <a:ext cx="2985160" cy="1972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288299" y="5676349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PROMISE id=6, accepted 5,A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3265537" y="6217681"/>
            <a:ext cx="2985160" cy="1972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37791" y="6093938"/>
            <a:ext cx="28921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Oh, consensus has already</a:t>
            </a:r>
          </a:p>
          <a:p>
            <a:r>
              <a:rPr lang="en-US" dirty="0" smtClean="0"/>
              <a:t>been reached on “A”.</a:t>
            </a:r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7014117" y="5304926"/>
            <a:ext cx="2254636" cy="1112177"/>
          </a:xfrm>
          <a:prstGeom prst="roundRect">
            <a:avLst/>
          </a:prstGeom>
          <a:solidFill>
            <a:srgbClr val="FFFF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Id is chosen from a different set for each proposer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7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9" grpId="0" animBg="1"/>
      <p:bldP spid="78" grpId="0" animBg="1"/>
      <p:bldP spid="22" grpId="0"/>
      <p:bldP spid="25" grpId="0" animBg="1"/>
      <p:bldP spid="33" grpId="0"/>
      <p:bldP spid="37" grpId="0"/>
      <p:bldP spid="39" grpId="0" animBg="1"/>
      <p:bldP spid="47" grpId="0"/>
      <p:bldP spid="50" grpId="0" animBg="1"/>
      <p:bldP spid="54" grpId="0"/>
      <p:bldP spid="59" grpId="0"/>
      <p:bldP spid="60" grpId="0"/>
      <p:bldP spid="62" grpId="0"/>
      <p:bldP spid="66" grpId="0" animBg="1"/>
      <p:bldP spid="67" grpId="0" animBg="1"/>
      <p:bldP spid="69" grpId="0"/>
      <p:bldP spid="72" grpId="0"/>
      <p:bldP spid="74" grpId="0" animBg="1"/>
      <p:bldP spid="77" grpId="0" animBg="1"/>
    </p:bldLst>
  </p:timing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10147</TotalTime>
  <Words>3678</Words>
  <Application>Microsoft Office PowerPoint</Application>
  <PresentationFormat>Widescreen</PresentationFormat>
  <Paragraphs>566</Paragraphs>
  <Slides>38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 Math</vt:lpstr>
      <vt:lpstr>Courier New</vt:lpstr>
      <vt:lpstr>Gisha</vt:lpstr>
      <vt:lpstr>Trebuchet MS</vt:lpstr>
      <vt:lpstr>Wingdings 3</vt:lpstr>
      <vt:lpstr>Facet</vt:lpstr>
      <vt:lpstr>The Chubby Lock Service </vt:lpstr>
      <vt:lpstr>Outline</vt:lpstr>
      <vt:lpstr>Why do we need locks?</vt:lpstr>
      <vt:lpstr>Why do we need locks?</vt:lpstr>
      <vt:lpstr>Purpose</vt:lpstr>
      <vt:lpstr>Requirements</vt:lpstr>
      <vt:lpstr>Outline</vt:lpstr>
      <vt:lpstr>The underlying problem:  Distributed Consensus </vt:lpstr>
      <vt:lpstr>Paxos – Protocol for Concensus</vt:lpstr>
      <vt:lpstr>So, why not just implement a Paxos client library?</vt:lpstr>
      <vt:lpstr>Design Principles</vt:lpstr>
      <vt:lpstr>Outline</vt:lpstr>
      <vt:lpstr>System Architecture</vt:lpstr>
      <vt:lpstr>Master and Replica Roles in Read</vt:lpstr>
      <vt:lpstr>Master and Replica Roles in Write</vt:lpstr>
      <vt:lpstr>Chubby’s File System</vt:lpstr>
      <vt:lpstr>Node (File/Folder) Metadata</vt:lpstr>
      <vt:lpstr>Node Handles</vt:lpstr>
      <vt:lpstr>Files as Locks</vt:lpstr>
      <vt:lpstr>Asynchronous Locks are Hard</vt:lpstr>
      <vt:lpstr>Solution: Sequencers</vt:lpstr>
      <vt:lpstr>Solution: Sequencers</vt:lpstr>
      <vt:lpstr>Events</vt:lpstr>
      <vt:lpstr>Client Side Caching</vt:lpstr>
      <vt:lpstr>Sessions and KeepAlives</vt:lpstr>
      <vt:lpstr>KeepAlive Protocol</vt:lpstr>
      <vt:lpstr>Outline</vt:lpstr>
      <vt:lpstr>Master Fail-over</vt:lpstr>
      <vt:lpstr>Backups</vt:lpstr>
      <vt:lpstr>Mirroring</vt:lpstr>
      <vt:lpstr>Outline</vt:lpstr>
      <vt:lpstr>Scaling</vt:lpstr>
      <vt:lpstr>Unexpected Use: Name Service</vt:lpstr>
      <vt:lpstr>Snapshot of a Chubby Cell</vt:lpstr>
      <vt:lpstr>Lessons Learned from Real Usage</vt:lpstr>
      <vt:lpstr>Impact – Widely Used Within Google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Chubby Lock Service</dc:title>
  <dc:creator>Shunit Agmon</dc:creator>
  <cp:lastModifiedBy>Shunit Agmon</cp:lastModifiedBy>
  <cp:revision>162</cp:revision>
  <dcterms:created xsi:type="dcterms:W3CDTF">2019-03-26T13:46:14Z</dcterms:created>
  <dcterms:modified xsi:type="dcterms:W3CDTF">2019-04-02T20:29:21Z</dcterms:modified>
</cp:coreProperties>
</file>