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5" r:id="rId1"/>
  </p:sldMasterIdLst>
  <p:notesMasterIdLst>
    <p:notesMasterId r:id="rId34"/>
  </p:notesMasterIdLst>
  <p:sldIdLst>
    <p:sldId id="256" r:id="rId2"/>
    <p:sldId id="288" r:id="rId3"/>
    <p:sldId id="269" r:id="rId4"/>
    <p:sldId id="270" r:id="rId5"/>
    <p:sldId id="301" r:id="rId6"/>
    <p:sldId id="297" r:id="rId7"/>
    <p:sldId id="290" r:id="rId8"/>
    <p:sldId id="279" r:id="rId9"/>
    <p:sldId id="300" r:id="rId10"/>
    <p:sldId id="282" r:id="rId11"/>
    <p:sldId id="280" r:id="rId12"/>
    <p:sldId id="267" r:id="rId13"/>
    <p:sldId id="273" r:id="rId14"/>
    <p:sldId id="260" r:id="rId15"/>
    <p:sldId id="285" r:id="rId16"/>
    <p:sldId id="281" r:id="rId17"/>
    <p:sldId id="283" r:id="rId18"/>
    <p:sldId id="299" r:id="rId19"/>
    <p:sldId id="298" r:id="rId20"/>
    <p:sldId id="266" r:id="rId21"/>
    <p:sldId id="284" r:id="rId22"/>
    <p:sldId id="278" r:id="rId23"/>
    <p:sldId id="291" r:id="rId24"/>
    <p:sldId id="302" r:id="rId25"/>
    <p:sldId id="289" r:id="rId26"/>
    <p:sldId id="304" r:id="rId27"/>
    <p:sldId id="258" r:id="rId28"/>
    <p:sldId id="292" r:id="rId29"/>
    <p:sldId id="293" r:id="rId30"/>
    <p:sldId id="294" r:id="rId31"/>
    <p:sldId id="275" r:id="rId32"/>
    <p:sldId id="29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0714E"/>
    <a:srgbClr val="C23610"/>
    <a:srgbClr val="407E2A"/>
    <a:srgbClr val="E2FFC5"/>
    <a:srgbClr val="FCFDC7"/>
    <a:srgbClr val="9E99F9"/>
    <a:srgbClr val="CAC8FC"/>
    <a:srgbClr val="F4D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279" autoAdjust="0"/>
  </p:normalViewPr>
  <p:slideViewPr>
    <p:cSldViewPr snapToGrid="0">
      <p:cViewPr varScale="1">
        <p:scale>
          <a:sx n="93" d="100"/>
          <a:sy n="93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4DA6A-5E28-4D7F-AB03-8E906227986F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52FFC-E2F3-40E1-81DD-32BA32C1C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5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Joint work with </a:t>
            </a:r>
            <a:r>
              <a:rPr lang="en-US" dirty="0" err="1" smtClean="0"/>
              <a:t>Orna</a:t>
            </a:r>
            <a:r>
              <a:rPr lang="en-US" dirty="0" smtClean="0"/>
              <a:t> and </a:t>
            </a:r>
            <a:r>
              <a:rPr lang="en-US" dirty="0" err="1" smtClean="0"/>
              <a:t>Assaf</a:t>
            </a:r>
            <a:r>
              <a:rPr lang="en-US" dirty="0" smtClean="0"/>
              <a:t>. (Or: dr. and prof? TODO: find out.)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19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each round, each guest bids with a pair (</a:t>
            </a:r>
            <a:r>
              <a:rPr lang="en-US" dirty="0" err="1" smtClean="0">
                <a:solidFill>
                  <a:schemeClr val="bg1"/>
                </a:solidFill>
              </a:rPr>
              <a:t>p,q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baseline="0" dirty="0" smtClean="0">
                <a:solidFill>
                  <a:schemeClr val="bg1"/>
                </a:solidFill>
              </a:rPr>
              <a:t>The </a:t>
            </a:r>
            <a:r>
              <a:rPr lang="en-US" baseline="0" dirty="0" smtClean="0">
                <a:solidFill>
                  <a:schemeClr val="bg1"/>
                </a:solidFill>
              </a:rPr>
              <a:t>bid language is what makes it </a:t>
            </a:r>
            <a:r>
              <a:rPr lang="en-US" baseline="0" dirty="0" smtClean="0">
                <a:solidFill>
                  <a:schemeClr val="bg1"/>
                </a:solidFill>
              </a:rPr>
              <a:t>VCG-like</a:t>
            </a:r>
            <a:r>
              <a:rPr lang="en-US" baseline="0" dirty="0" smtClean="0">
                <a:solidFill>
                  <a:schemeClr val="bg1"/>
                </a:solidFill>
              </a:rPr>
              <a:t>. The complexity is lower than VCG</a:t>
            </a:r>
            <a:r>
              <a:rPr lang="en-US" baseline="0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32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Explain axes.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host sorts the bids by the unit price (descending) and allocates the memory in that order.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Guests are billed by the damage they cause others.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 we mentioned, bidders</a:t>
            </a:r>
            <a:r>
              <a:rPr lang="en-US" baseline="0" dirty="0" smtClean="0">
                <a:solidFill>
                  <a:schemeClr val="bg1"/>
                </a:solidFill>
              </a:rPr>
              <a:t> are incentivized to bid truthfully. But VCG in general and SMPSP in particular are not collusion proof.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Clients</a:t>
            </a:r>
            <a:r>
              <a:rPr lang="en-US" sz="1600" baseline="0" dirty="0" smtClean="0"/>
              <a:t> don’t know/ care about SW, so they may harm it to increase their profits</a:t>
            </a:r>
            <a:endParaRPr lang="en-US" sz="1600" dirty="0" smtClean="0"/>
          </a:p>
          <a:p>
            <a:endParaRPr lang="en-US" baseline="0" dirty="0" smtClean="0"/>
          </a:p>
          <a:p>
            <a:r>
              <a:rPr lang="en-US" dirty="0" smtClean="0"/>
              <a:t>Finding</a:t>
            </a:r>
            <a:r>
              <a:rPr lang="en-US" baseline="0" dirty="0" smtClean="0"/>
              <a:t> out who is on the same machine – “Hey, you, get off my cloud..” – </a:t>
            </a:r>
            <a:r>
              <a:rPr lang="en-US" baseline="0" dirty="0" err="1" smtClean="0"/>
              <a:t>Ristenpart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Tromer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Shacham</a:t>
            </a:r>
            <a:r>
              <a:rPr lang="en-US" baseline="0" dirty="0" smtClean="0"/>
              <a:t>, Savage, 2009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14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review some</a:t>
            </a:r>
            <a:r>
              <a:rPr lang="en-US" baseline="0" dirty="0" smtClean="0"/>
              <a:t> previous works on collusion schemes.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6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10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לשתות</a:t>
            </a:r>
            <a:r>
              <a:rPr lang="he-IL" baseline="0" dirty="0" smtClean="0"/>
              <a:t> מים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6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Normalization:</a:t>
            </a:r>
          </a:p>
          <a:p>
            <a:r>
              <a:rPr lang="en-US" dirty="0" smtClean="0"/>
              <a:t>2*</a:t>
            </a:r>
            <a:r>
              <a:rPr lang="en-US" dirty="0" err="1" smtClean="0"/>
              <a:t>orig_alpha</a:t>
            </a:r>
            <a:r>
              <a:rPr lang="en-US" dirty="0" smtClean="0"/>
              <a:t>*(</a:t>
            </a:r>
            <a:r>
              <a:rPr lang="en-US" dirty="0" err="1" smtClean="0"/>
              <a:t>N_partner</a:t>
            </a:r>
            <a:r>
              <a:rPr lang="en-US" dirty="0" smtClean="0"/>
              <a:t>/</a:t>
            </a:r>
            <a:r>
              <a:rPr lang="en-US" dirty="0" err="1" smtClean="0"/>
              <a:t>N_total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80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Negotiation strategy is a pair (OV, AT)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Offer value (OV) – the first offer a guest makes to a partner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Accept threshold (AT) – the minimal value a guest is willing to accept.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21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Law</a:t>
            </a:r>
            <a:r>
              <a:rPr lang="en-US" baseline="0" dirty="0" smtClean="0"/>
              <a:t> of diminishing returns, common assumption in auction schemes.</a:t>
            </a:r>
          </a:p>
          <a:p>
            <a:r>
              <a:rPr lang="en-US" baseline="0" dirty="0" smtClean="0"/>
              <a:t>Why use this? Because when valuation function are concave, Ginseng is equivalent simplified MPSP.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9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</a:t>
            </a:r>
            <a:r>
              <a:rPr lang="en-US" baseline="0" dirty="0" smtClean="0"/>
              <a:t> of offering bundles of resources as in the IaaS paradigm, </a:t>
            </a:r>
            <a:r>
              <a:rPr lang="en-US" baseline="0" dirty="0" err="1" smtClean="0"/>
              <a:t>RaaS</a:t>
            </a:r>
            <a:r>
              <a:rPr lang="en-US" baseline="0" dirty="0" smtClean="0"/>
              <a:t> providers offer for rent separate resources, in fine time granularity. </a:t>
            </a:r>
          </a:p>
          <a:p>
            <a:r>
              <a:rPr lang="en-US" baseline="0" dirty="0" smtClean="0"/>
              <a:t>As providers use more economic mechanisms to control clients’ access to resources, clients will use economic software agents to buy computing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7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Ov~Uni</a:t>
            </a:r>
            <a:r>
              <a:rPr lang="en-US" dirty="0" smtClean="0"/>
              <a:t>(0,1)</a:t>
            </a:r>
          </a:p>
          <a:p>
            <a:r>
              <a:rPr lang="en-US" dirty="0" err="1" smtClean="0"/>
              <a:t>At~uni</a:t>
            </a:r>
            <a:r>
              <a:rPr lang="en-US" dirty="0" smtClean="0"/>
              <a:t>(0,1-ov)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Under the assumption of </a:t>
            </a:r>
            <a:r>
              <a:rPr lang="en-US" b="1" dirty="0" smtClean="0">
                <a:solidFill>
                  <a:schemeClr val="bg1"/>
                </a:solidFill>
              </a:rPr>
              <a:t>static strategies</a:t>
            </a:r>
            <a:r>
              <a:rPr lang="en-US" dirty="0" smtClean="0">
                <a:solidFill>
                  <a:schemeClr val="bg1"/>
                </a:solidFill>
              </a:rPr>
              <a:t>, we found probable strategies for rational guests – more on that in the paper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en-US" baseline="0" dirty="0" smtClean="0">
                <a:solidFill>
                  <a:schemeClr val="bg1"/>
                </a:solidFill>
              </a:rPr>
              <a:t> exact values depend on the profile strategy distribution.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 used them to evaluate the coalitions mechanism.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This is a fertile ground for research on dynamic strategies.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51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The first thing to note</a:t>
            </a:r>
            <a:r>
              <a:rPr lang="en-US" sz="1200" baseline="0" dirty="0" smtClean="0">
                <a:solidFill>
                  <a:schemeClr val="bg1"/>
                </a:solidFill>
              </a:rPr>
              <a:t> is that t</a:t>
            </a:r>
            <a:r>
              <a:rPr lang="en-US" sz="1200" dirty="0" smtClean="0">
                <a:solidFill>
                  <a:schemeClr val="bg1"/>
                </a:solidFill>
              </a:rPr>
              <a:t>he </a:t>
            </a:r>
            <a:r>
              <a:rPr lang="en-US" sz="1200" dirty="0" smtClean="0">
                <a:solidFill>
                  <a:schemeClr val="bg1"/>
                </a:solidFill>
              </a:rPr>
              <a:t>social welfare remained the same with coalitions.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The</a:t>
            </a:r>
            <a:r>
              <a:rPr lang="en-US" sz="1200" baseline="0" dirty="0" smtClean="0">
                <a:solidFill>
                  <a:schemeClr val="bg1"/>
                </a:solidFill>
              </a:rPr>
              <a:t> second can be seen in the graph, of the average guest profit over experiment rounds.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The </a:t>
            </a:r>
            <a:r>
              <a:rPr lang="en-US" sz="1200" dirty="0" smtClean="0">
                <a:solidFill>
                  <a:schemeClr val="bg1"/>
                </a:solidFill>
              </a:rPr>
              <a:t>average profit </a:t>
            </a:r>
            <a:r>
              <a:rPr lang="en-US" sz="1200" dirty="0" smtClean="0">
                <a:solidFill>
                  <a:schemeClr val="bg1"/>
                </a:solidFill>
              </a:rPr>
              <a:t>increases</a:t>
            </a:r>
            <a:r>
              <a:rPr lang="en-US" sz="1200" baseline="0" dirty="0" smtClean="0">
                <a:solidFill>
                  <a:schemeClr val="bg1"/>
                </a:solidFill>
              </a:rPr>
              <a:t> as coalitions are formed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until the maximal possible collusion profit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Max.</a:t>
            </a:r>
            <a:r>
              <a:rPr lang="en-US" sz="1200" baseline="0" dirty="0" smtClean="0">
                <a:solidFill>
                  <a:schemeClr val="bg1"/>
                </a:solidFill>
              </a:rPr>
              <a:t> collusion profit is what we would get if colluding guests trusted each other completely with their valuations, chose designated winners and their exact bids and all the non-winners bid with 0 (so there is no bill).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More in the</a:t>
            </a:r>
            <a:r>
              <a:rPr lang="en-US" baseline="0" dirty="0" smtClean="0"/>
              <a:t> paper:</a:t>
            </a:r>
            <a:r>
              <a:rPr lang="en-US" baseline="0" dirty="0"/>
              <a:t> </a:t>
            </a:r>
            <a:r>
              <a:rPr lang="en-US" baseline="0" dirty="0" smtClean="0"/>
              <a:t>different host policies and how coalition size affects the average profit of a coalition member.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48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bullet:</a:t>
            </a:r>
          </a:p>
          <a:p>
            <a:r>
              <a:rPr lang="en-US" dirty="0" smtClean="0"/>
              <a:t>By</a:t>
            </a:r>
            <a:r>
              <a:rPr lang="en-US" baseline="0" dirty="0" smtClean="0"/>
              <a:t> increasing the guest profit through coalitions, the potential profit from harmful collusion schemes is decreased, and guests have less incentive to collude and harm SW.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58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Awesome icons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09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0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err="1" smtClean="0"/>
              <a:t>aucitons</a:t>
            </a:r>
            <a:r>
              <a:rPr lang="en-US" dirty="0" smtClean="0"/>
              <a:t> in horizontal</a:t>
            </a:r>
            <a:r>
              <a:rPr lang="en-US" baseline="0" dirty="0" smtClean="0"/>
              <a:t> scaling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Uniform auction – Similar to 2</a:t>
            </a:r>
            <a:r>
              <a:rPr lang="en-US" baseline="30000" dirty="0" smtClean="0"/>
              <a:t>nd</a:t>
            </a:r>
            <a:r>
              <a:rPr lang="en-US" baseline="0" dirty="0" smtClean="0"/>
              <a:t> price, in the sense that the bidders don’t pay their bid.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TODO: find out the timeline. Amazon is from 2009. GCP </a:t>
            </a:r>
            <a:r>
              <a:rPr lang="en-US" baseline="0" dirty="0" err="1" smtClean="0"/>
              <a:t>preemptible</a:t>
            </a:r>
            <a:r>
              <a:rPr lang="en-US" baseline="0" dirty="0" smtClean="0"/>
              <a:t> from May 2015. Packet probably since 2017. Alibaba</a:t>
            </a:r>
            <a:r>
              <a:rPr lang="en-US" b="1" baseline="0" dirty="0" smtClean="0"/>
              <a:t>? Not sure.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TODO: organize and add animation (each splash separately).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https://devops.com/packet-launches-edge-compute-service-power-distributed-workloads/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93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believe a suitable</a:t>
            </a:r>
            <a:r>
              <a:rPr lang="en-US" baseline="0" dirty="0" smtClean="0"/>
              <a:t> mechanism for </a:t>
            </a:r>
            <a:r>
              <a:rPr lang="en-US" baseline="0" dirty="0" err="1" smtClean="0"/>
              <a:t>RaaS</a:t>
            </a:r>
            <a:r>
              <a:rPr lang="en-US" baseline="0" dirty="0" smtClean="0"/>
              <a:t> clouds would be based on</a:t>
            </a:r>
            <a:r>
              <a:rPr lang="en-US" dirty="0" smtClean="0"/>
              <a:t> VCG.</a:t>
            </a:r>
          </a:p>
          <a:p>
            <a:r>
              <a:rPr lang="en-US" dirty="0" smtClean="0"/>
              <a:t>Second bullet:</a:t>
            </a:r>
          </a:p>
          <a:p>
            <a:r>
              <a:rPr lang="en-US" dirty="0" smtClean="0"/>
              <a:t>Calculating</a:t>
            </a:r>
            <a:r>
              <a:rPr lang="en-US" baseline="0" dirty="0" smtClean="0"/>
              <a:t> the SW-optimal allocation is NP-hard.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Removed (exclusion compensation principle) from bullet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51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Ginseng – presented by </a:t>
            </a:r>
            <a:r>
              <a:rPr lang="en-US" baseline="0" dirty="0" err="1" smtClean="0"/>
              <a:t>Orna</a:t>
            </a:r>
            <a:r>
              <a:rPr lang="en-US" baseline="0" dirty="0" smtClean="0"/>
              <a:t> Agmon Ben-Yehuda, </a:t>
            </a:r>
            <a:r>
              <a:rPr lang="en-US" baseline="0" dirty="0" err="1" smtClean="0"/>
              <a:t>Liran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Funaro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Assaf</a:t>
            </a:r>
            <a:r>
              <a:rPr lang="en-US" baseline="0" dirty="0" smtClean="0"/>
              <a:t> Schuster in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604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998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Horizontal</a:t>
            </a:r>
            <a:r>
              <a:rPr lang="en-US" baseline="0" dirty="0" smtClean="0"/>
              <a:t> scaling (buying more VMs)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Vertical scaling (buying more resources for the same VMs – CPU, RAM, bandwidth)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174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עדיין</a:t>
            </a:r>
            <a:r>
              <a:rPr lang="he-IL" baseline="0" dirty="0" smtClean="0"/>
              <a:t> יש את הבעיה של </a:t>
            </a:r>
            <a:r>
              <a:rPr lang="he-IL" baseline="0" dirty="0" err="1" smtClean="0"/>
              <a:t>להכנס</a:t>
            </a:r>
            <a:r>
              <a:rPr lang="he-IL" baseline="0" dirty="0" smtClean="0"/>
              <a:t> לקואליציה, לצאת, להגדיל ולחזור. להוסיף לשקף, ולהגיד שעדיין לא מצאנו פתרון לזה.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00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Visualize</a:t>
            </a:r>
          </a:p>
          <a:p>
            <a:r>
              <a:rPr lang="en-US" dirty="0" smtClean="0"/>
              <a:t>Almost</a:t>
            </a:r>
            <a:r>
              <a:rPr lang="en-US" baseline="0" dirty="0" smtClean="0"/>
              <a:t> all this text should be in the notes. 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This is a fertile ground for research on dynamic strategies.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4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Spot instances – provider sells leftover</a:t>
            </a:r>
            <a:r>
              <a:rPr lang="en-US" baseline="0" dirty="0" smtClean="0"/>
              <a:t> resources at large discounts. </a:t>
            </a:r>
            <a:r>
              <a:rPr lang="en-US" dirty="0" smtClean="0"/>
              <a:t>The instance may be preempted</a:t>
            </a:r>
            <a:r>
              <a:rPr lang="en-US" baseline="0" dirty="0" smtClean="0"/>
              <a:t> if the provider needs the capacity back.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price is a result of the market supply and demand.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For example – Alibaba - The user bids for an instance. </a:t>
            </a:r>
            <a:r>
              <a:rPr lang="en-US" baseline="0" dirty="0" smtClean="0"/>
              <a:t>If the bid is higher than the market price, the machine is created/keeps running.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Uniform auction – Similar to 2</a:t>
            </a:r>
            <a:r>
              <a:rPr lang="en-US" baseline="30000" dirty="0" smtClean="0"/>
              <a:t>nd</a:t>
            </a:r>
            <a:r>
              <a:rPr lang="en-US" baseline="0" dirty="0" smtClean="0"/>
              <a:t> price auction, in the sense that the bidders don’t pay their bid.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63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vertical scaling,</a:t>
            </a:r>
            <a:r>
              <a:rPr lang="en-US" baseline="0" dirty="0" smtClean="0"/>
              <a:t> we also see the principles of </a:t>
            </a:r>
            <a:r>
              <a:rPr lang="en-US" baseline="0" dirty="0" err="1" smtClean="0"/>
              <a:t>RaaS</a:t>
            </a:r>
            <a:r>
              <a:rPr lang="en-US" baseline="0" dirty="0" smtClean="0"/>
              <a:t> emerging.</a:t>
            </a:r>
          </a:p>
          <a:p>
            <a:endParaRPr lang="en-US" dirty="0" smtClean="0"/>
          </a:p>
          <a:p>
            <a:r>
              <a:rPr lang="en-US" dirty="0" smtClean="0"/>
              <a:t>Not 2</a:t>
            </a:r>
            <a:r>
              <a:rPr lang="en-US" baseline="0" dirty="0" smtClean="0"/>
              <a:t> months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78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Mechanisms differ by credits and baseline levels.</a:t>
            </a:r>
          </a:p>
          <a:p>
            <a:r>
              <a:rPr lang="en-US" dirty="0" smtClean="0"/>
              <a:t>Burstable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Alibaba: credits expire after 24 hours. Baseline is 10% or 15%.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https://www.alibabacloud.com/help/doc-detail/59977.htm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Azure: Credits are accrued up to a maximum set by the machine type. Baselines range from 10% to 135%.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https://docs.microsoft.com/en-us/azure/virtual-machines/windows/b-series-burstable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AWS: Credit max is the amount that can be accumulated in 24 hours, but credits do not expire as long as the machine is running.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https://docs.aws.amazon.com/AWSEC2/latest/UserGuide/t2-credits-baseline-concepts.html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GCP also have burstable instances but no credits. Bursting happens automatically.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https://cloud.google.com/compute/pricing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3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believe a suitable</a:t>
            </a:r>
            <a:r>
              <a:rPr lang="en-US" baseline="0" dirty="0" smtClean="0"/>
              <a:t> mechanism for </a:t>
            </a:r>
            <a:r>
              <a:rPr lang="en-US" baseline="0" dirty="0" err="1" smtClean="0"/>
              <a:t>RaaS</a:t>
            </a:r>
            <a:r>
              <a:rPr lang="en-US" baseline="0" dirty="0" smtClean="0"/>
              <a:t> clouds would be based on</a:t>
            </a:r>
            <a:r>
              <a:rPr lang="en-US" dirty="0" smtClean="0"/>
              <a:t> a VCG auction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First bullet – the bids represent their full valuation functions.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NP-hard</a:t>
            </a:r>
            <a:r>
              <a:rPr lang="en-US" baseline="0" dirty="0" smtClean="0"/>
              <a:t> – so VCG auctions would need some adjustments in order to be applied to real world problems.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1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works built</a:t>
            </a:r>
            <a:r>
              <a:rPr lang="en-US" baseline="0" dirty="0" smtClean="0"/>
              <a:t> VCG-like mechanisms to allocate divisible goods, adjusting VCG to real-world scenarios</a:t>
            </a:r>
            <a:r>
              <a:rPr lang="en-US" baseline="0" dirty="0" smtClean="0"/>
              <a:t>.</a:t>
            </a:r>
            <a:endParaRPr lang="he-IL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first two offered mechanisms for bandwidth allocation, and the third offered a mechanism for Memory allocation.</a:t>
            </a:r>
            <a:endParaRPr lang="he-IL" baseline="0" dirty="0" smtClean="0"/>
          </a:p>
          <a:p>
            <a:endParaRPr lang="en-US" baseline="0" dirty="0"/>
          </a:p>
          <a:p>
            <a:r>
              <a:rPr lang="en-US" baseline="0" dirty="0" smtClean="0"/>
              <a:t>We will now describe the SMPSP mechanism.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52FFC-E2F3-40E1-81DD-32BA32C1CB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2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04DA-0030-460F-B167-4F7A2E0CEB50}" type="datetime1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A5F5-00D0-4A5D-8B8D-3D387503530D}" type="datetime1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6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18B0-F667-4621-85CF-B3C0691C6850}" type="datetime1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2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E16B-2C59-43A8-829B-BBD750DAF1A0}" type="datetime1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6063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67F6-8219-48A1-B34A-EC7A520DD7AA}" type="datetime1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DA64-421F-4A82-B684-08DDEA9781A0}" type="datetime1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4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3A93-54D0-4F8B-8450-7530DEE4EF18}" type="datetime1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53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3B46-B7CA-4B8C-B65F-3FFD0CC30A68}" type="datetime1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83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0B23316-12D3-41DD-9B0B-A39B49242E7C}" type="datetime1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0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655D-3404-489E-853D-03DD2C27BBB0}" type="datetime1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7324" y="753228"/>
            <a:ext cx="755409" cy="8119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4F0EFB40-EC14-4B8D-9B8E-6C4CA962C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0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86B8-C18A-4F1D-8D70-E1F262ACEDFF}" type="datetime1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4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813F-185C-461D-AB4E-6888CF148FC8}" type="datetime1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7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6A40-E3C2-4066-822A-5DD79B09445B}" type="datetime1">
              <a:rPr lang="en-US" smtClean="0"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CA60-E967-40FB-944F-8117F3F60F70}" type="datetime1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6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21E8-1C29-4469-8138-8AEF7D2F5FF3}" type="datetime1">
              <a:rPr lang="en-US" smtClean="0"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5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BF7D-2DBC-4181-8DE4-E8D98B5F3179}" type="datetime1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2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E07C-549A-422D-B73F-AEC4F5784D48}" type="datetime1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10673-D8BF-4318-AC2D-46F13C5195A3}" type="datetime1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FB40-EC14-4B8D-9B8E-6C4CA962C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73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97" y="2602523"/>
            <a:ext cx="8815754" cy="15042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Preventing Collusion in </a:t>
            </a:r>
            <a:br>
              <a:rPr lang="en-US" dirty="0" smtClean="0"/>
            </a:br>
            <a:r>
              <a:rPr lang="en-US" dirty="0" smtClean="0"/>
              <a:t>Cloud Computing Auctions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Shunit Agmon,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Orna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Agmon Ben-Yehuda, </a:t>
            </a:r>
            <a:r>
              <a:rPr lang="en-US" sz="24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Assaf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Schuster</a:t>
            </a:r>
          </a:p>
          <a:p>
            <a:pPr algn="l"/>
            <a:r>
              <a:rPr lang="en-US" sz="24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Technion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– Israel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3845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SMPSP – VCG-like repeated memory auction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42350" y="2533878"/>
            <a:ext cx="0" cy="40872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44892" y="215930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Host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340477" y="2554074"/>
            <a:ext cx="0" cy="40670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18914" y="2159304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Guest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42350" y="3459296"/>
            <a:ext cx="6498127" cy="591881"/>
            <a:chOff x="2842350" y="3459296"/>
            <a:chExt cx="6498127" cy="59188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842350" y="3734718"/>
              <a:ext cx="6498127" cy="31645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207111">
              <a:off x="3966070" y="3459296"/>
              <a:ext cx="5202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Announce auction round start and available RAM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66454" y="4222082"/>
            <a:ext cx="6474023" cy="713474"/>
            <a:chOff x="2866454" y="4222082"/>
            <a:chExt cx="6474023" cy="713474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2866454" y="4318612"/>
              <a:ext cx="6474023" cy="61694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21269704">
              <a:off x="5202416" y="4222082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Bid with (p, q)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60708" y="2551967"/>
            <a:ext cx="6498127" cy="592150"/>
            <a:chOff x="2860708" y="2551967"/>
            <a:chExt cx="6498127" cy="59215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860708" y="2827658"/>
              <a:ext cx="6498127" cy="31645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81619">
              <a:off x="4046387" y="2551967"/>
              <a:ext cx="4871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Notify guests about allocation and payments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40512" y="5304358"/>
            <a:ext cx="6498127" cy="606835"/>
            <a:chOff x="2840512" y="5304358"/>
            <a:chExt cx="6498127" cy="606835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840512" y="5594734"/>
              <a:ext cx="6498127" cy="31645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81619">
              <a:off x="3987874" y="5304358"/>
              <a:ext cx="4786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Notify guests about allocation and payments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40513" y="5892192"/>
            <a:ext cx="6498127" cy="591881"/>
            <a:chOff x="2840513" y="5892192"/>
            <a:chExt cx="6498127" cy="591881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840513" y="6167614"/>
              <a:ext cx="6498127" cy="31645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207111">
              <a:off x="3931182" y="5892192"/>
              <a:ext cx="5202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Announce auction round start and available RAM</a:t>
              </a:r>
              <a:endParaRPr lang="en-US" dirty="0">
                <a:solidFill>
                  <a:schemeClr val="bg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5876" y="4816199"/>
            <a:ext cx="2585249" cy="923330"/>
            <a:chOff x="215876" y="4816199"/>
            <a:chExt cx="2585249" cy="923330"/>
          </a:xfrm>
        </p:grpSpPr>
        <p:sp>
          <p:nvSpPr>
            <p:cNvPr id="38" name="Down Arrow 37"/>
            <p:cNvSpPr/>
            <p:nvPr/>
          </p:nvSpPr>
          <p:spPr>
            <a:xfrm>
              <a:off x="2496619" y="4935556"/>
              <a:ext cx="304506" cy="659178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15876" y="4816199"/>
                  <a:ext cx="2101794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Calculate social</a:t>
                  </a:r>
                </a:p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welfare optimal </a:t>
                  </a:r>
                </a:p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allocation 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 smtClean="0">
                      <a:solidFill>
                        <a:schemeClr val="bg1"/>
                      </a:solidFill>
                    </a:rPr>
                    <a:t>))</a:t>
                  </a: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876" y="4816199"/>
                  <a:ext cx="2101794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319" t="-3947" b="-85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Line Callout 2 3"/>
          <p:cNvSpPr/>
          <p:nvPr/>
        </p:nvSpPr>
        <p:spPr>
          <a:xfrm>
            <a:off x="9598384" y="3733672"/>
            <a:ext cx="2593615" cy="1405848"/>
          </a:xfrm>
          <a:prstGeom prst="borderCallout2">
            <a:avLst>
              <a:gd name="adj1" fmla="val 33640"/>
              <a:gd name="adj2" fmla="val 79"/>
              <a:gd name="adj3" fmla="val 65769"/>
              <a:gd name="adj4" fmla="val -6854"/>
              <a:gd name="adj5" fmla="val 63877"/>
              <a:gd name="adj6" fmla="val -123769"/>
            </a:avLst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The guest is willing to pay a </a:t>
            </a:r>
            <a:r>
              <a:rPr lang="en-US" b="1" dirty="0" smtClean="0">
                <a:solidFill>
                  <a:schemeClr val="bg1"/>
                </a:solidFill>
              </a:rPr>
              <a:t>unit price of p</a:t>
            </a:r>
            <a:r>
              <a:rPr lang="en-US" dirty="0" smtClean="0">
                <a:solidFill>
                  <a:schemeClr val="bg1"/>
                </a:solidFill>
              </a:rPr>
              <a:t> for a </a:t>
            </a:r>
            <a:r>
              <a:rPr lang="en-US" b="1" dirty="0" smtClean="0">
                <a:solidFill>
                  <a:schemeClr val="bg1"/>
                </a:solidFill>
              </a:rPr>
              <a:t>quantity of up to q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10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8039">
            <a:off x="9131" y="2319874"/>
            <a:ext cx="4056504" cy="40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Ginseng’s Allocation and Billing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03939" y="6107719"/>
            <a:ext cx="6670431" cy="0"/>
          </a:xfrm>
          <a:prstGeom prst="straightConnector1">
            <a:avLst/>
          </a:prstGeom>
          <a:ln w="44450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27385" y="3118334"/>
            <a:ext cx="0" cy="2989385"/>
          </a:xfrm>
          <a:prstGeom prst="straightConnector1">
            <a:avLst/>
          </a:prstGeom>
          <a:ln w="44450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27386" y="3587262"/>
            <a:ext cx="848324" cy="2520457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3779" y="3943927"/>
            <a:ext cx="1301261" cy="2163792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3109" y="4433450"/>
            <a:ext cx="1164127" cy="1674263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5305" y="4876800"/>
            <a:ext cx="987931" cy="1230919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1305" y="5190836"/>
            <a:ext cx="1662186" cy="916883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5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209310" y="2530764"/>
            <a:ext cx="0" cy="357695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32361" y="3587261"/>
            <a:ext cx="848324" cy="2520457"/>
          </a:xfrm>
          <a:prstGeom prst="rect">
            <a:avLst/>
          </a:prstGeom>
          <a:solidFill>
            <a:srgbClr val="FFFF00">
              <a:alpha val="18039"/>
            </a:srgb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4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endParaRPr lang="en-US" sz="4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4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9240" y="2569464"/>
            <a:ext cx="2706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Total memory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88608" y="6143624"/>
            <a:ext cx="4039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Q (memory quantity)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12234" y="4527231"/>
            <a:ext cx="2464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 (bid price)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09310" y="4433450"/>
            <a:ext cx="848324" cy="1674263"/>
            <a:chOff x="5209310" y="4433450"/>
            <a:chExt cx="848324" cy="1674263"/>
          </a:xfrm>
        </p:grpSpPr>
        <p:sp>
          <p:nvSpPr>
            <p:cNvPr id="3" name="Rectangle 2"/>
            <p:cNvSpPr/>
            <p:nvPr/>
          </p:nvSpPr>
          <p:spPr>
            <a:xfrm>
              <a:off x="5209310" y="4433450"/>
              <a:ext cx="387926" cy="1674263"/>
            </a:xfrm>
            <a:prstGeom prst="rect">
              <a:avLst/>
            </a:prstGeom>
            <a:solidFill>
              <a:srgbClr val="FF0000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597236" y="4876800"/>
              <a:ext cx="460398" cy="1230913"/>
            </a:xfrm>
            <a:prstGeom prst="rect">
              <a:avLst/>
            </a:prstGeom>
            <a:solidFill>
              <a:srgbClr val="FF0000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2.96296E-6 L 0.24349 -0.00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40" y="669923"/>
            <a:ext cx="9582251" cy="1036955"/>
          </a:xfrm>
        </p:spPr>
        <p:txBody>
          <a:bodyPr>
            <a:normAutofit/>
          </a:bodyPr>
          <a:lstStyle/>
          <a:p>
            <a:r>
              <a:rPr lang="en-US" dirty="0" smtClean="0"/>
              <a:t>Example: Collusion that Harms Social Welfare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29922" y="5687095"/>
            <a:ext cx="4464345" cy="0"/>
          </a:xfrm>
          <a:prstGeom prst="straightConnector1">
            <a:avLst/>
          </a:prstGeom>
          <a:ln w="44450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53368" y="2092189"/>
            <a:ext cx="0" cy="3594907"/>
          </a:xfrm>
          <a:prstGeom prst="straightConnector1">
            <a:avLst/>
          </a:prstGeom>
          <a:ln w="44450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53369" y="2653102"/>
            <a:ext cx="1786830" cy="3033994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Alice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74005" y="2092189"/>
            <a:ext cx="0" cy="357695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03421" y="2024916"/>
            <a:ext cx="2385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Total 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5416" y="5705048"/>
            <a:ext cx="1965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 (memory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quantity)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38217" y="4106607"/>
            <a:ext cx="2464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 (bid price)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2487" y="2129881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p=15¢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853368" y="5873344"/>
            <a:ext cx="1820637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54050" y="5831876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 = 10GB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320078" y="2286526"/>
            <a:ext cx="3199998" cy="3599316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Without Collusion: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Alice’s profit: 5¢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Bob’s profit: 0¢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Social Welfare: 15¢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With Collusion:</a:t>
            </a:r>
          </a:p>
          <a:p>
            <a:pPr lvl="1"/>
            <a:r>
              <a:rPr lang="en-US" dirty="0" smtClean="0">
                <a:solidFill>
                  <a:srgbClr val="407E2A"/>
                </a:solidFill>
              </a:rPr>
              <a:t>Alice’s profit: 7¢</a:t>
            </a:r>
          </a:p>
          <a:p>
            <a:pPr lvl="1"/>
            <a:r>
              <a:rPr lang="en-US" dirty="0" smtClean="0">
                <a:solidFill>
                  <a:srgbClr val="407E2A"/>
                </a:solidFill>
              </a:rPr>
              <a:t>Bob’s profit: 3¢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Social Welfare: 10¢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5663953" y="2423160"/>
            <a:ext cx="2364479" cy="1332094"/>
          </a:xfrm>
          <a:prstGeom prst="wedgeEllipseCallout">
            <a:avLst>
              <a:gd name="adj1" fmla="val -50388"/>
              <a:gd name="adj2" fmla="val 69119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Hey Alice, willing to disappear? I’ll give you 7¢..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72" y="2694220"/>
            <a:ext cx="1607369" cy="29928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03421" y="3046541"/>
            <a:ext cx="1820637" cy="3308555"/>
            <a:chOff x="3703421" y="3046541"/>
            <a:chExt cx="1820637" cy="3308555"/>
          </a:xfrm>
        </p:grpSpPr>
        <p:sp>
          <p:nvSpPr>
            <p:cNvPr id="10" name="Rectangle 9"/>
            <p:cNvSpPr/>
            <p:nvPr/>
          </p:nvSpPr>
          <p:spPr>
            <a:xfrm>
              <a:off x="3703421" y="3638719"/>
              <a:ext cx="1763384" cy="2030424"/>
            </a:xfrm>
            <a:prstGeom prst="rect">
              <a:avLst/>
            </a:prstGeom>
            <a:solidFill>
              <a:schemeClr val="tx1"/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Bob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60051" y="3046541"/>
              <a:ext cx="1135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p=10¢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703421" y="5873344"/>
              <a:ext cx="1820637" cy="0"/>
            </a:xfrm>
            <a:prstGeom prst="straightConnector1">
              <a:avLst/>
            </a:prstGeom>
            <a:ln w="38100"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804103" y="5831876"/>
              <a:ext cx="1608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q = 10GB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884" y="3560535"/>
              <a:ext cx="1418894" cy="2156163"/>
            </a:xfrm>
            <a:prstGeom prst="rect">
              <a:avLst/>
            </a:prstGeom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14831 0.0039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8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22" grpId="0"/>
      <p:bldP spid="26" grpId="0" uiExpand="1" build="p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– Collusion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37025"/>
            <a:ext cx="9613861" cy="45000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Bidding ring, with a secondary resource market behind the host’s back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Graham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Marshall 1987, </a:t>
            </a:r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Mailath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Zemsky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1991, McAfee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McMillan 1992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Sharing private valuations with all ring members, and playing a cooperative game to redistribute resources and split profits.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Bachrach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, 2010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Price shading – bribing a bidder to decrease the bid price. 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Eso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Schummer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2004, </a:t>
            </a:r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Rachmilevitch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2015</a:t>
            </a:r>
          </a:p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id rotation – bidding in turns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Aoyagi 2003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2007, McAfee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McMillan 1992 , Blume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Heidhues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2008,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Skrzypacz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Hopenhayn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2004, </a:t>
            </a:r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Rachmilevitch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2013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767774">
            <a:off x="8056229" y="2086586"/>
            <a:ext cx="2349634" cy="6267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Requires a trusted agent or 3</a:t>
            </a:r>
            <a:r>
              <a:rPr lang="en-US" baseline="30000" dirty="0" smtClean="0">
                <a:solidFill>
                  <a:srgbClr val="C00000"/>
                </a:solidFill>
              </a:rPr>
              <a:t>rd</a:t>
            </a:r>
            <a:r>
              <a:rPr lang="en-US" dirty="0" smtClean="0">
                <a:solidFill>
                  <a:srgbClr val="C00000"/>
                </a:solidFill>
              </a:rPr>
              <a:t> party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849605">
            <a:off x="7635317" y="3537483"/>
            <a:ext cx="3191458" cy="6267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Requires complete trust among colluders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858131">
            <a:off x="6712898" y="4922107"/>
            <a:ext cx="3129375" cy="6267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Harm social welfare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798297">
            <a:off x="4461802" y="3537483"/>
            <a:ext cx="2647172" cy="6267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VMs can’t easily redistribute resources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Coalition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4223"/>
            <a:ext cx="10515600" cy="39234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Does </a:t>
            </a:r>
            <a:r>
              <a:rPr lang="en-US" dirty="0">
                <a:solidFill>
                  <a:schemeClr val="bg1"/>
                </a:solidFill>
              </a:rPr>
              <a:t>not require trust among colluders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host acts as the trusted 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party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The resources are distributed through the host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aintains the </a:t>
            </a:r>
            <a:r>
              <a:rPr lang="en-US" dirty="0" smtClean="0">
                <a:solidFill>
                  <a:schemeClr val="bg1"/>
                </a:solidFill>
              </a:rPr>
              <a:t>social welfare, and thus the allocation </a:t>
            </a:r>
            <a:r>
              <a:rPr lang="en-US" dirty="0" smtClean="0">
                <a:solidFill>
                  <a:schemeClr val="bg1"/>
                </a:solidFill>
              </a:rPr>
              <a:t>efficiency.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Coalition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0337"/>
            <a:ext cx="10515600" cy="887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Two or more guests can ask the host to be billed as one, creating additional profit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10139"/>
            <a:ext cx="3496356" cy="3115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04" y="4167385"/>
            <a:ext cx="5149022" cy="2220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148395"/>
            <a:ext cx="294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Paying Alone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7318" y="3126706"/>
            <a:ext cx="302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Paying Together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19251" y="4235697"/>
            <a:ext cx="310933" cy="695898"/>
            <a:chOff x="2319251" y="4235697"/>
            <a:chExt cx="310933" cy="695898"/>
          </a:xfrm>
        </p:grpSpPr>
        <p:sp>
          <p:nvSpPr>
            <p:cNvPr id="11" name="Rectangle 10"/>
            <p:cNvSpPr/>
            <p:nvPr/>
          </p:nvSpPr>
          <p:spPr>
            <a:xfrm>
              <a:off x="2319251" y="4235697"/>
              <a:ext cx="151506" cy="695897"/>
            </a:xfrm>
            <a:prstGeom prst="rect">
              <a:avLst/>
            </a:prstGeom>
            <a:solidFill>
              <a:srgbClr val="FF0000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70757" y="4350618"/>
              <a:ext cx="159427" cy="580977"/>
            </a:xfrm>
            <a:prstGeom prst="rect">
              <a:avLst/>
            </a:prstGeom>
            <a:solidFill>
              <a:srgbClr val="FF0000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19251" y="5863566"/>
            <a:ext cx="448887" cy="686862"/>
            <a:chOff x="2319251" y="5863566"/>
            <a:chExt cx="448887" cy="686862"/>
          </a:xfrm>
        </p:grpSpPr>
        <p:sp>
          <p:nvSpPr>
            <p:cNvPr id="14" name="Rectangle 13"/>
            <p:cNvSpPr/>
            <p:nvPr/>
          </p:nvSpPr>
          <p:spPr>
            <a:xfrm>
              <a:off x="2319251" y="5863566"/>
              <a:ext cx="143824" cy="686862"/>
            </a:xfrm>
            <a:prstGeom prst="rect">
              <a:avLst/>
            </a:prstGeom>
            <a:solidFill>
              <a:srgbClr val="FF0000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70758" y="6001789"/>
              <a:ext cx="297380" cy="548639"/>
            </a:xfrm>
            <a:prstGeom prst="rect">
              <a:avLst/>
            </a:prstGeom>
            <a:solidFill>
              <a:srgbClr val="FF0000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38160" y="5020887"/>
            <a:ext cx="1197033" cy="980902"/>
            <a:chOff x="8138160" y="5020887"/>
            <a:chExt cx="1197033" cy="980902"/>
          </a:xfrm>
        </p:grpSpPr>
        <p:sp>
          <p:nvSpPr>
            <p:cNvPr id="16" name="Rectangle 15"/>
            <p:cNvSpPr/>
            <p:nvPr/>
          </p:nvSpPr>
          <p:spPr>
            <a:xfrm>
              <a:off x="8138160" y="5020887"/>
              <a:ext cx="290945" cy="980902"/>
            </a:xfrm>
            <a:prstGeom prst="rect">
              <a:avLst/>
            </a:prstGeom>
            <a:solidFill>
              <a:srgbClr val="FF0000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429105" y="5174630"/>
              <a:ext cx="440575" cy="827159"/>
            </a:xfrm>
            <a:prstGeom prst="rect">
              <a:avLst/>
            </a:prstGeom>
            <a:solidFill>
              <a:srgbClr val="FF0000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869680" y="5378269"/>
              <a:ext cx="465513" cy="623519"/>
            </a:xfrm>
            <a:prstGeom prst="rect">
              <a:avLst/>
            </a:prstGeom>
            <a:solidFill>
              <a:srgbClr val="FF0000">
                <a:alpha val="4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 rot="192510">
            <a:off x="5786901" y="5327860"/>
            <a:ext cx="1007012" cy="3465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92510">
            <a:off x="6784320" y="5151038"/>
            <a:ext cx="2132521" cy="3465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1273920">
            <a:off x="6107212" y="4180259"/>
            <a:ext cx="1391223" cy="3465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Coalition Mechanism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42350" y="2533878"/>
            <a:ext cx="0" cy="40872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44892" y="215930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Host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340477" y="2554074"/>
            <a:ext cx="0" cy="40670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18914" y="2159304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Guest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42350" y="3459296"/>
            <a:ext cx="6498127" cy="591881"/>
            <a:chOff x="2842350" y="3459296"/>
            <a:chExt cx="6498127" cy="59188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842350" y="3734718"/>
              <a:ext cx="6498127" cy="31645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207111">
              <a:off x="3966070" y="3459296"/>
              <a:ext cx="5202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Announce auction round start and available RAM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66454" y="4222082"/>
            <a:ext cx="6474023" cy="713474"/>
            <a:chOff x="2866454" y="4222082"/>
            <a:chExt cx="6474023" cy="713474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2866454" y="4318612"/>
              <a:ext cx="6474023" cy="61694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21269704">
              <a:off x="4512324" y="4222082"/>
              <a:ext cx="3062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Bid with (p, q, </a:t>
              </a:r>
              <a:r>
                <a:rPr lang="en-US" b="1" dirty="0" smtClean="0">
                  <a:solidFill>
                    <a:schemeClr val="bg1"/>
                  </a:solidFill>
                </a:rPr>
                <a:t>profit parts</a:t>
              </a:r>
              <a:r>
                <a:rPr lang="en-US" dirty="0" smtClean="0">
                  <a:solidFill>
                    <a:schemeClr val="bg1"/>
                  </a:solidFill>
                </a:rPr>
                <a:t>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60708" y="2413468"/>
            <a:ext cx="6498127" cy="730649"/>
            <a:chOff x="2860708" y="2413468"/>
            <a:chExt cx="6498127" cy="730649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860708" y="2827658"/>
              <a:ext cx="6498127" cy="31645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81619">
              <a:off x="3846010" y="2413468"/>
              <a:ext cx="5272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Notify about allocation, payments and discounts,</a:t>
              </a:r>
            </a:p>
            <a:p>
              <a:r>
                <a:rPr lang="en-US" dirty="0" smtClean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 respected coalitions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60169" y="5043494"/>
            <a:ext cx="6498127" cy="833470"/>
            <a:chOff x="2840512" y="5077723"/>
            <a:chExt cx="6498127" cy="83347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840512" y="5594734"/>
              <a:ext cx="6498127" cy="31645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81619">
              <a:off x="4176345" y="5077723"/>
              <a:ext cx="4916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Notify about allocation, </a:t>
              </a:r>
              <a:r>
                <a:rPr lang="en-US" b="1" dirty="0" smtClean="0">
                  <a:solidFill>
                    <a:schemeClr val="bg1"/>
                  </a:solidFill>
                </a:rPr>
                <a:t>approved coalitions</a:t>
              </a:r>
              <a:r>
                <a:rPr lang="en-US" dirty="0" smtClean="0">
                  <a:solidFill>
                    <a:schemeClr val="bg1"/>
                  </a:solidFill>
                </a:rPr>
                <a:t>,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payments </a:t>
              </a:r>
              <a:r>
                <a:rPr lang="en-US" dirty="0" smtClean="0">
                  <a:solidFill>
                    <a:schemeClr val="bg1"/>
                  </a:solidFill>
                </a:rPr>
                <a:t>and </a:t>
              </a:r>
              <a:r>
                <a:rPr lang="en-US" b="1" dirty="0" smtClean="0">
                  <a:solidFill>
                    <a:schemeClr val="bg1"/>
                  </a:solidFill>
                </a:rPr>
                <a:t>discounts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1" name="Down Arrow 30"/>
          <p:cNvSpPr/>
          <p:nvPr/>
        </p:nvSpPr>
        <p:spPr>
          <a:xfrm>
            <a:off x="9408401" y="3154166"/>
            <a:ext cx="280130" cy="115342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113476" y="3448281"/>
            <a:ext cx="184056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Negotiate with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other guests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40513" y="5892192"/>
            <a:ext cx="6498127" cy="591881"/>
            <a:chOff x="2840513" y="5892192"/>
            <a:chExt cx="6498127" cy="591881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840513" y="6167614"/>
              <a:ext cx="6498127" cy="31645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207111">
              <a:off x="3931182" y="5892192"/>
              <a:ext cx="5202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Announce auction round start and available RAM</a:t>
              </a:r>
              <a:endParaRPr lang="en-US" dirty="0">
                <a:solidFill>
                  <a:schemeClr val="bg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8" name="Down Arrow 37"/>
          <p:cNvSpPr/>
          <p:nvPr/>
        </p:nvSpPr>
        <p:spPr>
          <a:xfrm>
            <a:off x="2574197" y="4935556"/>
            <a:ext cx="228604" cy="65917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06772" y="4816199"/>
            <a:ext cx="1901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Calculate social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welfare optimal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allocation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16</a:t>
            </a:fld>
            <a:endParaRPr lang="en-US"/>
          </a:p>
        </p:txBody>
      </p:sp>
      <p:sp>
        <p:nvSpPr>
          <p:cNvPr id="36" name="Line Callout 2 35"/>
          <p:cNvSpPr/>
          <p:nvPr/>
        </p:nvSpPr>
        <p:spPr>
          <a:xfrm>
            <a:off x="9780150" y="4398393"/>
            <a:ext cx="2008960" cy="879471"/>
          </a:xfrm>
          <a:prstGeom prst="borderCallout2">
            <a:avLst>
              <a:gd name="adj1" fmla="val 33640"/>
              <a:gd name="adj2" fmla="val 79"/>
              <a:gd name="adj3" fmla="val 65769"/>
              <a:gd name="adj4" fmla="val -6854"/>
              <a:gd name="adj5" fmla="val 17148"/>
              <a:gd name="adj6" fmla="val -125303"/>
            </a:avLst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Example: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{A: 0.25, B:0.75}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261">
            <a:off x="8307066" y="2286157"/>
            <a:ext cx="3490384" cy="34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8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Guest–Guest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753" y="2118702"/>
            <a:ext cx="10515600" cy="490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Guests negotiate the division of profits, then tell the host.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28" y="2609557"/>
            <a:ext cx="3448899" cy="406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82" y="2791954"/>
            <a:ext cx="2960977" cy="3490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914" y="2699129"/>
            <a:ext cx="457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07409" y="2699128"/>
            <a:ext cx="460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321" y="2543312"/>
            <a:ext cx="3448899" cy="406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0361" y="2851529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588118" y="2882078"/>
            <a:ext cx="5401646" cy="461665"/>
            <a:chOff x="3588118" y="3036188"/>
            <a:chExt cx="5401646" cy="46166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588118" y="3470313"/>
              <a:ext cx="5401646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078115" y="3036188"/>
              <a:ext cx="24080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Coalition size: 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575817" y="3433367"/>
            <a:ext cx="5540299" cy="489776"/>
            <a:chOff x="3575817" y="3474463"/>
            <a:chExt cx="5540299" cy="489776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3608314" y="3964239"/>
              <a:ext cx="5287462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75817" y="3474463"/>
              <a:ext cx="5540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Coalition size: 1, Offer: {A: 0.4, C:0.6}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652384" y="4061461"/>
            <a:ext cx="5287460" cy="478464"/>
            <a:chOff x="3652384" y="4020365"/>
            <a:chExt cx="5287460" cy="478464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652384" y="4482030"/>
              <a:ext cx="528746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300373" y="4020365"/>
                  <a:ext cx="4168129" cy="4784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Counter Offer: {A:</a:t>
                  </a:r>
                  <a14:m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400" dirty="0" smtClean="0">
                      <a:solidFill>
                        <a:schemeClr val="bg1"/>
                      </a:solidFill>
                    </a:rPr>
                    <a:t>, C:</a:t>
                  </a:r>
                  <a14:m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400" dirty="0" smtClean="0">
                      <a:solidFill>
                        <a:schemeClr val="bg1"/>
                      </a:solidFill>
                    </a:rPr>
                    <a:t>}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373" y="4020365"/>
                  <a:ext cx="4168129" cy="478464"/>
                </a:xfrm>
                <a:prstGeom prst="rect">
                  <a:avLst/>
                </a:prstGeom>
                <a:blipFill>
                  <a:blip r:embed="rId4"/>
                  <a:stretch>
                    <a:fillRect l="-2193" t="-117722" r="-13012" b="-182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3617493" y="4571729"/>
            <a:ext cx="5278283" cy="461665"/>
            <a:chOff x="3617493" y="4571729"/>
            <a:chExt cx="5278283" cy="461665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3617493" y="5020022"/>
              <a:ext cx="5278283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02676" y="4571729"/>
              <a:ext cx="1132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Accept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00206" y="5233011"/>
            <a:ext cx="44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offer was accepted; finalize the deal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606478" y="5595783"/>
            <a:ext cx="5287460" cy="461665"/>
            <a:chOff x="3606478" y="5595783"/>
            <a:chExt cx="5287460" cy="461665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3606478" y="6044589"/>
              <a:ext cx="528746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074640" y="5595783"/>
              <a:ext cx="45881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Final1, members: {A:0.5, B:0.5}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615655" y="6147147"/>
            <a:ext cx="5278283" cy="461665"/>
            <a:chOff x="3615655" y="6147147"/>
            <a:chExt cx="5278283" cy="461665"/>
          </a:xfrm>
        </p:grpSpPr>
        <p:cxnSp>
          <p:nvCxnSpPr>
            <p:cNvPr id="57" name="Straight Arrow Connector 56"/>
            <p:cNvCxnSpPr/>
            <p:nvPr/>
          </p:nvCxnSpPr>
          <p:spPr>
            <a:xfrm flipH="1">
              <a:off x="3615655" y="6582581"/>
              <a:ext cx="5278283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739929" y="6147147"/>
              <a:ext cx="3382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Final2, members: {C:1}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3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Negotiation Strategy –</a:t>
            </a:r>
            <a:br>
              <a:rPr lang="en-US" dirty="0" smtClean="0"/>
            </a:br>
            <a:r>
              <a:rPr lang="en-US" dirty="0" smtClean="0"/>
              <a:t>Offer Value, Accept Threshold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52" y="2798187"/>
            <a:ext cx="2091150" cy="3893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83" y="3405701"/>
            <a:ext cx="2162497" cy="3286148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9841158" y="2034282"/>
            <a:ext cx="2284802" cy="1318773"/>
          </a:xfrm>
          <a:prstGeom prst="cloudCallout">
            <a:avLst>
              <a:gd name="adj1" fmla="val -59559"/>
              <a:gd name="adj2" fmla="val 42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OV=0.3</a:t>
            </a:r>
          </a:p>
          <a:p>
            <a:pPr algn="ctr"/>
            <a:r>
              <a:rPr lang="en-US" sz="3200" dirty="0" smtClean="0"/>
              <a:t>AT=0.5</a:t>
            </a:r>
            <a:endParaRPr lang="en-US" sz="3200" dirty="0"/>
          </a:p>
        </p:txBody>
      </p:sp>
      <p:sp>
        <p:nvSpPr>
          <p:cNvPr id="20" name="Cloud Callout 19"/>
          <p:cNvSpPr/>
          <p:nvPr/>
        </p:nvSpPr>
        <p:spPr>
          <a:xfrm>
            <a:off x="146408" y="2034282"/>
            <a:ext cx="2298842" cy="1215967"/>
          </a:xfrm>
          <a:prstGeom prst="cloudCallout">
            <a:avLst>
              <a:gd name="adj1" fmla="val 39169"/>
              <a:gd name="adj2" fmla="val 650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OV=0.4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AT=0.3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0" r="5634" b="15996"/>
          <a:stretch/>
        </p:blipFill>
        <p:spPr>
          <a:xfrm>
            <a:off x="3051379" y="3067025"/>
            <a:ext cx="1519612" cy="11659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0" r="5634" b="15996"/>
          <a:stretch/>
        </p:blipFill>
        <p:spPr>
          <a:xfrm>
            <a:off x="6645728" y="4232954"/>
            <a:ext cx="1519612" cy="11659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26527" y="4236301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No.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226507" y="5231878"/>
            <a:ext cx="1519612" cy="1218942"/>
            <a:chOff x="3051379" y="3014012"/>
            <a:chExt cx="1519612" cy="121894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00" r="5634" b="15996"/>
            <a:stretch/>
          </p:blipFill>
          <p:spPr>
            <a:xfrm>
              <a:off x="3051379" y="3067025"/>
              <a:ext cx="1519612" cy="116592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347814" y="3014012"/>
              <a:ext cx="7617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</a:rPr>
                <a:t>OK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94484" y="2067885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0.4?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loud Callout 32"/>
              <p:cNvSpPr/>
              <p:nvPr/>
            </p:nvSpPr>
            <p:spPr>
              <a:xfrm>
                <a:off x="9819184" y="3657689"/>
                <a:ext cx="2328809" cy="1318773"/>
              </a:xfrm>
              <a:prstGeom prst="cloudCallout">
                <a:avLst>
                  <a:gd name="adj1" fmla="val -55147"/>
                  <a:gd name="adj2" fmla="val -6901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0.4&lt;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𝐴𝑇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Reject</a:t>
                </a:r>
                <a:endParaRPr lang="en-US" sz="2400" dirty="0"/>
              </a:p>
            </p:txBody>
          </p:sp>
        </mc:Choice>
        <mc:Fallback xmlns="">
          <p:sp>
            <p:nvSpPr>
              <p:cNvPr id="33" name="Cloud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184" y="3657689"/>
                <a:ext cx="2328809" cy="1318773"/>
              </a:xfrm>
              <a:prstGeom prst="cloudCallout">
                <a:avLst>
                  <a:gd name="adj1" fmla="val -55147"/>
                  <a:gd name="adj2" fmla="val -69015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889228" y="2126578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0.3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4284" y="481531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loud Callout 34"/>
              <p:cNvSpPr/>
              <p:nvPr/>
            </p:nvSpPr>
            <p:spPr>
              <a:xfrm>
                <a:off x="-15505" y="4453600"/>
                <a:ext cx="2125624" cy="1289654"/>
              </a:xfrm>
              <a:prstGeom prst="cloudCallout">
                <a:avLst>
                  <a:gd name="adj1" fmla="val 48567"/>
                  <a:gd name="adj2" fmla="val -99981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0.3≥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𝐴𝑇</m:t>
                      </m:r>
                    </m:oMath>
                  </m:oMathPara>
                </a14:m>
                <a:endParaRPr lang="en-US" sz="2400" b="0" dirty="0" smtClean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Accept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Cloud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505" y="4453600"/>
                <a:ext cx="2125624" cy="1289654"/>
              </a:xfrm>
              <a:prstGeom prst="cloudCallout">
                <a:avLst>
                  <a:gd name="adj1" fmla="val 48567"/>
                  <a:gd name="adj2" fmla="val -99981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3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8893 -2.96296E-6 C 0.12877 -2.96296E-6 0.17799 0.03982 0.17799 0.07223 L 0.17799 0.1446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33086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99 0.14468 L 0.50794 0.144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6224 2.22222E-6 C -0.23503 2.22222E-6 -0.32448 0.1081 -0.32448 0.19606 L -0.32448 0.39236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24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27057 -0.0013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9" y="-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27981 0.002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7" y="11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28034 -3.33333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448 0.39236 L -0.60104 0.394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8386 -0.0069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3" grpId="0"/>
      <p:bldP spid="23" grpId="1"/>
      <p:bldP spid="23" grpId="2"/>
      <p:bldP spid="33" grpId="0" animBg="1"/>
      <p:bldP spid="5" grpId="0"/>
      <p:bldP spid="5" grpId="1"/>
      <p:bldP spid="5" grpId="2"/>
      <p:bldP spid="6" grpId="0"/>
      <p:bldP spid="6" grpId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0322" y="2336873"/>
                <a:ext cx="5704502" cy="4372152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Ginseng system with 10 VMs on a single host.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Each guest runs elastic-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Memcached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(concave performance function).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Guest valuations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were linear and 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drawn from a Pareto distribution with index 1.36.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Available RAM for auction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of aggregate demand, to create some resource pressure.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2" y="2336873"/>
                <a:ext cx="5704502" cy="4372152"/>
              </a:xfrm>
              <a:blipFill>
                <a:blip r:embed="rId3"/>
                <a:stretch>
                  <a:fillRect l="-1497" t="-1950" r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31" y="2039421"/>
            <a:ext cx="4808995" cy="46696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Resource-as-a-Service (</a:t>
            </a:r>
            <a:r>
              <a:rPr lang="en-US" dirty="0" err="1" smtClean="0"/>
              <a:t>RaaS</a:t>
            </a:r>
            <a:r>
              <a:rPr lang="en-US" dirty="0" smtClean="0"/>
              <a:t>)</a:t>
            </a:r>
            <a:r>
              <a:rPr lang="en-US" sz="2400" dirty="0" smtClean="0"/>
              <a:t>[1]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A dominant trend in cloud computing.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The principles of </a:t>
            </a:r>
            <a:r>
              <a:rPr lang="en-US" sz="3200" dirty="0" err="1" smtClean="0">
                <a:solidFill>
                  <a:schemeClr val="bg1"/>
                </a:solidFill>
              </a:rPr>
              <a:t>RaaS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</a:t>
            </a:r>
            <a:r>
              <a:rPr lang="en-US" sz="2800" dirty="0" smtClean="0">
                <a:solidFill>
                  <a:schemeClr val="bg1"/>
                </a:solidFill>
              </a:rPr>
              <a:t>ine resource granularity.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Fine time granularity: per second.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Using economic mechanisms to provision resources.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321" y="5999046"/>
            <a:ext cx="8852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Rise of </a:t>
            </a:r>
            <a:r>
              <a:rPr lang="en-US" b="1" dirty="0" err="1">
                <a:solidFill>
                  <a:schemeClr val="bg1"/>
                </a:solidFill>
              </a:rPr>
              <a:t>RaaS</a:t>
            </a:r>
            <a:r>
              <a:rPr lang="en-US" b="1" dirty="0">
                <a:solidFill>
                  <a:schemeClr val="bg1"/>
                </a:solidFill>
              </a:rPr>
              <a:t>: the Resource-as-a-Service </a:t>
            </a:r>
            <a:r>
              <a:rPr lang="en-US" b="1" dirty="0" smtClean="0">
                <a:solidFill>
                  <a:schemeClr val="bg1"/>
                </a:solidFill>
              </a:rPr>
              <a:t>cloud</a:t>
            </a:r>
            <a:r>
              <a:rPr lang="en-US" dirty="0" smtClean="0">
                <a:solidFill>
                  <a:schemeClr val="bg1"/>
                </a:solidFill>
              </a:rPr>
              <a:t>, Agmon Ben-Yehuda et. al.,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Communications of the ACM (CACM), July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84470" y="6132521"/>
            <a:ext cx="5742443" cy="5662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418" y="6088521"/>
            <a:ext cx="5650786" cy="6205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Reasonable Negotiation Strategy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8" y="2222193"/>
            <a:ext cx="5650786" cy="3866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71" y="2222193"/>
            <a:ext cx="5742443" cy="3913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5849" y="6135833"/>
            <a:ext cx="2575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Accept Threshold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078" y="6135833"/>
            <a:ext cx="174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Offer Value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Profit Increased, </a:t>
            </a:r>
            <a:br>
              <a:rPr lang="en-US" dirty="0" smtClean="0"/>
            </a:br>
            <a:r>
              <a:rPr lang="en-US" dirty="0" smtClean="0"/>
              <a:t>Social Welfare Maintained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71" y="2117020"/>
            <a:ext cx="5869804" cy="45357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29546" y="4643919"/>
            <a:ext cx="2825392" cy="3904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Profit with coalitions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9546" y="5034336"/>
            <a:ext cx="2964094" cy="3904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 Maximal collusion profit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9546" y="5393931"/>
            <a:ext cx="3154166" cy="3904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Profit without coalitions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coalition mechanism increases guests’ average profit up to the maximum possible collusion profit.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If the provider enables coalitions, it will be less profitable for guests to collude and harm the social welfare and the allocation efficiency.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coalition mechanism </a:t>
            </a:r>
            <a:r>
              <a:rPr lang="en-US" dirty="0" smtClean="0">
                <a:solidFill>
                  <a:schemeClr val="bg1"/>
                </a:solidFill>
              </a:rPr>
              <a:t>is applicable on any VCG or VCG-like auction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There is </a:t>
            </a:r>
            <a:r>
              <a:rPr lang="en-US" dirty="0">
                <a:solidFill>
                  <a:schemeClr val="bg1"/>
                </a:solidFill>
              </a:rPr>
              <a:t>fertile ground for research on dynamic </a:t>
            </a:r>
            <a:r>
              <a:rPr lang="en-US" dirty="0" smtClean="0">
                <a:solidFill>
                  <a:schemeClr val="bg1"/>
                </a:solidFill>
              </a:rPr>
              <a:t>guest strategies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52334" y="198425"/>
            <a:ext cx="6745778" cy="1080938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Thank you!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62" y="1652298"/>
            <a:ext cx="3448899" cy="4065500"/>
          </a:xfrm>
          <a:prstGeom prst="rect">
            <a:avLst/>
          </a:prstGeom>
        </p:spPr>
      </p:pic>
      <p:sp>
        <p:nvSpPr>
          <p:cNvPr id="13" name="Title 7"/>
          <p:cNvSpPr txBox="1">
            <a:spLocks/>
          </p:cNvSpPr>
          <p:nvPr/>
        </p:nvSpPr>
        <p:spPr>
          <a:xfrm>
            <a:off x="7593624" y="5792855"/>
            <a:ext cx="342893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Questions?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9592719" y="1389852"/>
            <a:ext cx="1083948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?</a:t>
            </a:r>
            <a:endParaRPr lang="en-US" sz="9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Title 7"/>
          <p:cNvSpPr txBox="1">
            <a:spLocks/>
          </p:cNvSpPr>
          <p:nvPr/>
        </p:nvSpPr>
        <p:spPr>
          <a:xfrm>
            <a:off x="6771205" y="4240463"/>
            <a:ext cx="1083948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?</a:t>
            </a:r>
            <a:endParaRPr lang="en-US" sz="9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itle 7"/>
          <p:cNvSpPr txBox="1">
            <a:spLocks/>
          </p:cNvSpPr>
          <p:nvPr/>
        </p:nvSpPr>
        <p:spPr>
          <a:xfrm>
            <a:off x="10590818" y="2838325"/>
            <a:ext cx="1083948" cy="1082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?</a:t>
            </a:r>
            <a:endParaRPr lang="en-US" sz="9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itle 7"/>
          <p:cNvSpPr txBox="1">
            <a:spLocks/>
          </p:cNvSpPr>
          <p:nvPr/>
        </p:nvSpPr>
        <p:spPr>
          <a:xfrm>
            <a:off x="7515442" y="1513141"/>
            <a:ext cx="1083948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?</a:t>
            </a:r>
            <a:endParaRPr lang="en-US" sz="9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6843122" y="2669136"/>
            <a:ext cx="1083948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?</a:t>
            </a:r>
            <a:endParaRPr lang="en-US" sz="9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Title 7"/>
          <p:cNvSpPr txBox="1">
            <a:spLocks/>
          </p:cNvSpPr>
          <p:nvPr/>
        </p:nvSpPr>
        <p:spPr>
          <a:xfrm>
            <a:off x="10899040" y="4367644"/>
            <a:ext cx="1083948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?</a:t>
            </a:r>
            <a:endParaRPr lang="en-US" sz="9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3310" y="3632700"/>
            <a:ext cx="645912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Feel free to contact me at: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shunita</a:t>
            </a:r>
            <a:r>
              <a:rPr lang="en-US" sz="2800" dirty="0" smtClean="0">
                <a:solidFill>
                  <a:schemeClr val="bg1"/>
                </a:solidFill>
              </a:rPr>
              <a:t>@cs.technion.ac.il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http://shunita.cswp.cs.technion.ac.il</a:t>
            </a:r>
            <a:r>
              <a:rPr lang="en-US" sz="2800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1026" name="Picture 2" descr="Image result for gmail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1" t="12149" r="24069" b="11920"/>
          <a:stretch/>
        </p:blipFill>
        <p:spPr bwMode="auto">
          <a:xfrm>
            <a:off x="134021" y="4505879"/>
            <a:ext cx="579289" cy="4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ebsite icon 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" y="5232077"/>
            <a:ext cx="638403" cy="63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Material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RaaS</a:t>
            </a:r>
            <a:r>
              <a:rPr lang="en-US" dirty="0" smtClean="0"/>
              <a:t> is Prevalent in Horizontal Scaling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6" y="2697464"/>
            <a:ext cx="3381383" cy="3384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2" y="2174766"/>
            <a:ext cx="4964730" cy="163077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67" y="4382684"/>
            <a:ext cx="4732833" cy="2315751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64560" y="2075380"/>
            <a:ext cx="9613861" cy="62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Using economic mechanisms to allocate VMs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9646" y="3436208"/>
            <a:ext cx="23984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Since December 2009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5956" y="4492595"/>
            <a:ext cx="17716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Since July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59" y="3163237"/>
            <a:ext cx="5342261" cy="24532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68994" y="3816765"/>
            <a:ext cx="175240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Since May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(Backup)VCG Auctions – </a:t>
            </a:r>
            <a:r>
              <a:rPr lang="en-US" dirty="0" err="1" smtClean="0"/>
              <a:t>Vickrey</a:t>
            </a:r>
            <a:r>
              <a:rPr lang="en-US" dirty="0" smtClean="0"/>
              <a:t>, Clarke, Groves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0228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Bidders submit sealed bids for auctioned goods.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auctioneer allocates the goods to the bidders who value them most.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Winners are charged for the damage they caused others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(exclusion-compensation principle).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Bidders are incentivized to bid with their true valuation.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Thus: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VCG auctions maximize Social Welfare.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But – bidders may collude to gain more profit at the expense of Social Welfare (and efficiency).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7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Ginseng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Ginseng is an example of a </a:t>
            </a:r>
            <a:r>
              <a:rPr lang="en-US" dirty="0" err="1" smtClean="0">
                <a:solidFill>
                  <a:schemeClr val="bg1"/>
                </a:solidFill>
              </a:rPr>
              <a:t>RaaS</a:t>
            </a:r>
            <a:r>
              <a:rPr lang="en-US" dirty="0" smtClean="0">
                <a:solidFill>
                  <a:schemeClr val="bg1"/>
                </a:solidFill>
              </a:rPr>
              <a:t> system where the resource is RAM, based on a VCG-like repeated auction.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each round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each guest bids with </a:t>
            </a:r>
            <a:r>
              <a:rPr lang="en-US" dirty="0">
                <a:solidFill>
                  <a:schemeClr val="bg1"/>
                </a:solidFill>
              </a:rPr>
              <a:t>a pair (</a:t>
            </a:r>
            <a:r>
              <a:rPr lang="en-US" dirty="0" err="1">
                <a:solidFill>
                  <a:schemeClr val="bg1"/>
                </a:solidFill>
              </a:rPr>
              <a:t>p,q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guest is willing to pay a </a:t>
            </a:r>
            <a:r>
              <a:rPr lang="en-US" b="1" dirty="0">
                <a:solidFill>
                  <a:schemeClr val="bg1"/>
                </a:solidFill>
              </a:rPr>
              <a:t>unit price of p</a:t>
            </a:r>
            <a:r>
              <a:rPr lang="en-US" dirty="0">
                <a:solidFill>
                  <a:schemeClr val="bg1"/>
                </a:solidFill>
              </a:rPr>
              <a:t> for a </a:t>
            </a:r>
            <a:r>
              <a:rPr lang="en-US" b="1" dirty="0">
                <a:solidFill>
                  <a:schemeClr val="bg1"/>
                </a:solidFill>
              </a:rPr>
              <a:t>quantity of up to q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The host sorts the bids by the unit price (descending) and allocates the memory in that order.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Guests are billed by the damage they cause </a:t>
            </a:r>
            <a:r>
              <a:rPr lang="en-US" dirty="0" smtClean="0">
                <a:solidFill>
                  <a:schemeClr val="bg1"/>
                </a:solidFill>
              </a:rPr>
              <a:t>others.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Strategy and Host Policy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644" y="2027691"/>
            <a:ext cx="7490356" cy="483030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14223" y="2336873"/>
                <a:ext cx="4088599" cy="35993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bg1"/>
                    </a:solidFill>
                  </a:rPr>
                  <a:t>Without coalitions, the unit bill </a:t>
                </a:r>
                <a:r>
                  <a:rPr lang="en-US" dirty="0">
                    <a:solidFill>
                      <a:schemeClr val="bg1"/>
                    </a:solidFill>
                  </a:rPr>
                  <a:t>estimation is the same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whether the quantity </a:t>
                </a:r>
                <a:r>
                  <a:rPr lang="en-US" dirty="0">
                    <a:solidFill>
                      <a:schemeClr val="bg1"/>
                    </a:solidFill>
                  </a:rPr>
                  <a:t>is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increased </a:t>
                </a:r>
                <a:r>
                  <a:rPr lang="en-US" dirty="0">
                    <a:solidFill>
                      <a:schemeClr val="bg1"/>
                    </a:solidFill>
                  </a:rPr>
                  <a:t>or not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The guest bids for the quantity that maximizes its profit.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𝑣𝑎𝑙𝑢𝑎𝑡𝑖𝑜𝑛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𝑏𝑖𝑙𝑙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23" y="2336873"/>
                <a:ext cx="4088599" cy="3599316"/>
              </a:xfrm>
              <a:prstGeom prst="rect">
                <a:avLst/>
              </a:prstGeom>
              <a:blipFill>
                <a:blip r:embed="rId3"/>
                <a:stretch>
                  <a:fillRect l="-1937" t="-3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8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Strategy and Host Policy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47" y="2018300"/>
            <a:ext cx="7454153" cy="48397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01207" y="2201597"/>
            <a:ext cx="3687907" cy="408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With a coalition the </a:t>
            </a:r>
            <a:r>
              <a:rPr lang="en-US" b="1" dirty="0">
                <a:solidFill>
                  <a:schemeClr val="accent1"/>
                </a:solidFill>
              </a:rPr>
              <a:t>bill may </a:t>
            </a:r>
            <a:r>
              <a:rPr lang="en-US" b="1" dirty="0" smtClean="0">
                <a:solidFill>
                  <a:schemeClr val="accent1"/>
                </a:solidFill>
              </a:rPr>
              <a:t>be lower</a:t>
            </a:r>
            <a:r>
              <a:rPr lang="en-US" dirty="0" smtClean="0">
                <a:solidFill>
                  <a:schemeClr val="bg1"/>
                </a:solidFill>
              </a:rPr>
              <a:t> and even </a:t>
            </a:r>
            <a:r>
              <a:rPr lang="en-US" dirty="0">
                <a:solidFill>
                  <a:schemeClr val="bg1"/>
                </a:solidFill>
              </a:rPr>
              <a:t>negative.</a:t>
            </a:r>
          </a:p>
          <a:p>
            <a:r>
              <a:rPr lang="en-US" dirty="0">
                <a:solidFill>
                  <a:schemeClr val="bg1"/>
                </a:solidFill>
              </a:rPr>
              <a:t>The agent estimates that </a:t>
            </a:r>
            <a:r>
              <a:rPr lang="en-US" dirty="0" smtClean="0">
                <a:solidFill>
                  <a:schemeClr val="bg1"/>
                </a:solidFill>
              </a:rPr>
              <a:t>the bill will be lower as the quantity </a:t>
            </a:r>
            <a:r>
              <a:rPr lang="en-US" dirty="0">
                <a:solidFill>
                  <a:schemeClr val="bg1"/>
                </a:solidFill>
              </a:rPr>
              <a:t>grows.</a:t>
            </a:r>
          </a:p>
          <a:p>
            <a:r>
              <a:rPr lang="en-US" dirty="0">
                <a:solidFill>
                  <a:schemeClr val="bg1"/>
                </a:solidFill>
              </a:rPr>
              <a:t>It will ask for the entire available </a:t>
            </a:r>
            <a:r>
              <a:rPr lang="en-US" dirty="0" smtClean="0">
                <a:solidFill>
                  <a:schemeClr val="bg1"/>
                </a:solidFill>
              </a:rPr>
              <a:t>memory, and </a:t>
            </a:r>
            <a:r>
              <a:rPr lang="en-US" b="1" dirty="0" smtClean="0">
                <a:solidFill>
                  <a:schemeClr val="accent1"/>
                </a:solidFill>
              </a:rPr>
              <a:t>harm the Social Welfare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</a:t>
            </a:r>
            <a:r>
              <a:rPr lang="en-US" dirty="0" smtClean="0"/>
              <a:t>vs. Vertical Scaling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01" y="2076158"/>
            <a:ext cx="910296" cy="140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92" y="3691585"/>
            <a:ext cx="910296" cy="140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01" y="3675180"/>
            <a:ext cx="910296" cy="140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3" y="5274202"/>
            <a:ext cx="910296" cy="140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92" y="5274202"/>
            <a:ext cx="910296" cy="140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01" y="5274202"/>
            <a:ext cx="910296" cy="140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81" y="5274202"/>
            <a:ext cx="910296" cy="140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90" y="4719290"/>
            <a:ext cx="1266094" cy="1956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97" y="4233920"/>
            <a:ext cx="1580169" cy="2441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8361" y="2227451"/>
            <a:ext cx="31886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Horizontal Scaling: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Buying more VMs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8331" y="2227450"/>
            <a:ext cx="38058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Vertical Scaling: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Buying more resources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Strategy and Host Policy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72" y="2028575"/>
            <a:ext cx="7438328" cy="4829425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6032" y="2028574"/>
            <a:ext cx="4294598" cy="4829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The host’s </a:t>
            </a:r>
            <a:r>
              <a:rPr lang="en-US" b="1" dirty="0" smtClean="0">
                <a:solidFill>
                  <a:schemeClr val="accent1"/>
                </a:solidFill>
              </a:rPr>
              <a:t>No-Increase policy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causes the agent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fear the break of the coalition in case of </a:t>
            </a:r>
            <a:r>
              <a:rPr lang="en-US" dirty="0" smtClean="0">
                <a:solidFill>
                  <a:schemeClr val="bg1"/>
                </a:solidFill>
              </a:rPr>
              <a:t>quantity </a:t>
            </a:r>
            <a:r>
              <a:rPr lang="en-US" dirty="0">
                <a:solidFill>
                  <a:schemeClr val="bg1"/>
                </a:solidFill>
              </a:rPr>
              <a:t>increase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smtClean="0">
                <a:solidFill>
                  <a:schemeClr val="bg1"/>
                </a:solidFill>
              </a:rPr>
              <a:t>this policy, </a:t>
            </a:r>
            <a:r>
              <a:rPr lang="en-US" dirty="0">
                <a:solidFill>
                  <a:schemeClr val="bg1"/>
                </a:solidFill>
              </a:rPr>
              <a:t>the guests continue to bid as they did without </a:t>
            </a:r>
            <a:r>
              <a:rPr lang="en-US" dirty="0" smtClean="0">
                <a:solidFill>
                  <a:schemeClr val="bg1"/>
                </a:solidFill>
              </a:rPr>
              <a:t>coalitions, </a:t>
            </a:r>
            <a:r>
              <a:rPr lang="en-US" b="1" dirty="0" smtClean="0">
                <a:solidFill>
                  <a:schemeClr val="accent1"/>
                </a:solidFill>
              </a:rPr>
              <a:t>maintaining Social Welfare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Sneaky guests can increase their quantity before joining a coalition – we still don’t have a solution for that.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Strategy and Host Policy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Outside guests can “fake an injury” and extort more money from the inside guests in their coalition.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Solution: host does not allow outside guests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Also, smart enough guests should not do this as they might actually get memory and get billed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With these policies, the guests continue to bid as they did without coalitions.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Negotiation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Negotiation strategy is a pair (OV, AT)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Offer value (OV) – the first offer a guest makes to a partner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Accept threshold (AT) – the minimal value a guest is willing to accept.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Under the assumption of </a:t>
            </a:r>
            <a:r>
              <a:rPr lang="en-US" b="1" dirty="0" smtClean="0">
                <a:solidFill>
                  <a:schemeClr val="bg1"/>
                </a:solidFill>
              </a:rPr>
              <a:t>static strategies</a:t>
            </a:r>
            <a:r>
              <a:rPr lang="en-US" dirty="0" smtClean="0">
                <a:solidFill>
                  <a:schemeClr val="bg1"/>
                </a:solidFill>
              </a:rPr>
              <a:t>, we found probable strategies for rational guests – more on that in the paper.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used them to evaluate the coalitions mechanism.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RaaS</a:t>
            </a:r>
            <a:r>
              <a:rPr lang="en-US" dirty="0" smtClean="0"/>
              <a:t> is Prevalent in Horizontal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62208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Paying per use in granularity of </a:t>
            </a:r>
            <a:r>
              <a:rPr lang="en-US" dirty="0" smtClean="0">
                <a:solidFill>
                  <a:schemeClr val="bg1"/>
                </a:solidFill>
              </a:rPr>
              <a:t>seconds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6" y="3166870"/>
            <a:ext cx="10211685" cy="1633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2" y="4851876"/>
            <a:ext cx="11876037" cy="19143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RaaS</a:t>
            </a:r>
            <a:r>
              <a:rPr lang="en-US" dirty="0" smtClean="0"/>
              <a:t> is Prevalent in Horizontal Scaling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4560" y="2075380"/>
            <a:ext cx="9613861" cy="62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Using economic mechanisms to allocate VMs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237" y="2833845"/>
            <a:ext cx="1476375" cy="8953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4397" y="3772784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2009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EC2 Spot Instances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682" y="2833845"/>
            <a:ext cx="3295926" cy="8953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36011" y="3772783"/>
            <a:ext cx="1999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2015</a:t>
            </a: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Preemptible</a:t>
            </a:r>
            <a:r>
              <a:rPr lang="en-US" b="1" dirty="0" smtClean="0">
                <a:solidFill>
                  <a:schemeClr val="bg1"/>
                </a:solidFill>
              </a:rPr>
              <a:t> VMs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217" y="2833845"/>
            <a:ext cx="3336099" cy="8953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28281" y="3772783"/>
            <a:ext cx="1947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2017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low-priority </a:t>
            </a:r>
            <a:r>
              <a:rPr lang="en-US" b="1" dirty="0" smtClean="0">
                <a:solidFill>
                  <a:schemeClr val="bg1"/>
                </a:solidFill>
              </a:rPr>
              <a:t>VMs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898" y="4804515"/>
            <a:ext cx="1866900" cy="9239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36609" y="5865481"/>
            <a:ext cx="1473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2017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Spot Market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8552" y="4747365"/>
            <a:ext cx="3238500" cy="9810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19949" y="5733525"/>
            <a:ext cx="253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Probably 2017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Preemptible</a:t>
            </a:r>
            <a:r>
              <a:rPr lang="en-US" b="1" dirty="0" smtClean="0">
                <a:solidFill>
                  <a:schemeClr val="bg1"/>
                </a:solidFill>
              </a:rPr>
              <a:t> instance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RaaS</a:t>
            </a:r>
            <a:r>
              <a:rPr lang="en-US" dirty="0" smtClean="0"/>
              <a:t> is Emerging in Vertical Scaling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Billing in fine resource granularity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56" y="2796580"/>
            <a:ext cx="9461812" cy="3401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756" y="6044554"/>
            <a:ext cx="9080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smtClean="0">
                <a:solidFill>
                  <a:schemeClr val="bg1"/>
                </a:solidFill>
              </a:rPr>
              <a:t>cloud.google.com/blog/products/gcp/announcing-resource-based-pricing-for-google-compute-engine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RaaS</a:t>
            </a:r>
            <a:r>
              <a:rPr lang="en-US" dirty="0" smtClean="0"/>
              <a:t> is Emerging in Vertical Scaling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203311"/>
            <a:ext cx="10220560" cy="20281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Emergence of economic mechanisms: </a:t>
            </a:r>
            <a:r>
              <a:rPr lang="en-US" b="1" dirty="0" smtClean="0">
                <a:solidFill>
                  <a:schemeClr val="bg1"/>
                </a:solidFill>
              </a:rPr>
              <a:t>burstable</a:t>
            </a:r>
            <a:r>
              <a:rPr lang="en-US" dirty="0" smtClean="0">
                <a:solidFill>
                  <a:schemeClr val="bg1"/>
                </a:solidFill>
              </a:rPr>
              <a:t> instances.</a:t>
            </a:r>
          </a:p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rovide </a:t>
            </a:r>
            <a:r>
              <a:rPr lang="en-US" dirty="0">
                <a:solidFill>
                  <a:schemeClr val="bg1"/>
                </a:solidFill>
              </a:rPr>
              <a:t>a baseline level of CPU performance with the ability to burst above that baseline </a:t>
            </a:r>
            <a:r>
              <a:rPr lang="en-US" dirty="0" smtClean="0">
                <a:solidFill>
                  <a:schemeClr val="bg1"/>
                </a:solidFill>
              </a:rPr>
              <a:t>level.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8933" y="4495905"/>
            <a:ext cx="269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Burstable Performance </a:t>
            </a:r>
            <a:r>
              <a:rPr lang="en-US" dirty="0" smtClean="0">
                <a:solidFill>
                  <a:schemeClr val="bg1"/>
                </a:solidFill>
              </a:rPr>
              <a:t>Instances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065" y="3684964"/>
            <a:ext cx="3541661" cy="810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59" y="3524355"/>
            <a:ext cx="1390650" cy="971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82607" y="4598322"/>
            <a:ext cx="258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B-series </a:t>
            </a:r>
            <a:r>
              <a:rPr lang="en-US" dirty="0" smtClean="0">
                <a:solidFill>
                  <a:schemeClr val="bg1"/>
                </a:solidFill>
              </a:rPr>
              <a:t>burstable VMs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3331" y="4598322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Burstable instances (t5)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563" y="3420894"/>
            <a:ext cx="3200400" cy="1104900"/>
          </a:xfrm>
          <a:prstGeom prst="rect">
            <a:avLst/>
          </a:prstGeom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680321" y="5386772"/>
            <a:ext cx="10220560" cy="126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The ability to burst is usually governed by </a:t>
            </a:r>
            <a:r>
              <a:rPr lang="en-US" b="1" dirty="0">
                <a:solidFill>
                  <a:schemeClr val="bg1"/>
                </a:solidFill>
              </a:rPr>
              <a:t>credits. </a:t>
            </a:r>
            <a:r>
              <a:rPr lang="en-US" dirty="0">
                <a:solidFill>
                  <a:schemeClr val="bg1"/>
                </a:solidFill>
              </a:rPr>
              <a:t>The mechanism slightly differs for each provider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vertical scaling world is </a:t>
            </a:r>
            <a:r>
              <a:rPr lang="en-US" b="1" dirty="0" smtClean="0">
                <a:solidFill>
                  <a:schemeClr val="bg1"/>
                </a:solidFill>
              </a:rPr>
              <a:t>in search of economic mechanisms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6354" y="3896238"/>
            <a:ext cx="2419350" cy="6286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668401" y="4598322"/>
            <a:ext cx="1990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F1-micro </a:t>
            </a:r>
            <a:r>
              <a:rPr lang="en-US" dirty="0" smtClean="0">
                <a:solidFill>
                  <a:schemeClr val="bg1"/>
                </a:solidFill>
              </a:rPr>
              <a:t>bursting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VCG Auctions – </a:t>
            </a:r>
            <a:r>
              <a:rPr lang="en-US" dirty="0" err="1" smtClean="0"/>
              <a:t>Vickrey</a:t>
            </a:r>
            <a:r>
              <a:rPr lang="en-US" dirty="0" smtClean="0"/>
              <a:t>, Clarke, Groves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1050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Bidders submit sealed bids for auctioned goods.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auctioneer allocates the goods to the bidders who value them most.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Winners are charged for the damage they caused others.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Bidders are incentivized to bid with their true valuation.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 a result,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VCG auctions maximize </a:t>
            </a:r>
            <a:r>
              <a:rPr lang="en-US" sz="2400" b="1" dirty="0" smtClean="0">
                <a:solidFill>
                  <a:schemeClr val="bg1"/>
                </a:solidFill>
              </a:rPr>
              <a:t>Social Welfare</a:t>
            </a:r>
            <a:r>
              <a:rPr lang="en-US" sz="2400" dirty="0" smtClean="0">
                <a:solidFill>
                  <a:schemeClr val="bg1"/>
                </a:solidFill>
              </a:rPr>
              <a:t> (sum of participants’ valuations).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But – calculating the social welfare optimal allocation is NP-hard.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Memory Progressive Second Price (SMPSP)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0228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Lazar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Semret</a:t>
            </a:r>
            <a:r>
              <a:rPr lang="en-US" dirty="0" smtClean="0">
                <a:solidFill>
                  <a:schemeClr val="bg1"/>
                </a:solidFill>
              </a:rPr>
              <a:t> (1998) – Progressive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price (PSP) for bandwidth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Maille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Tuffin</a:t>
            </a:r>
            <a:r>
              <a:rPr lang="en-US" dirty="0" smtClean="0">
                <a:solidFill>
                  <a:schemeClr val="bg1"/>
                </a:solidFill>
              </a:rPr>
              <a:t> (2004) – PSP for bandwidth with multi-bids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Agmon Ben-Yehuda et. al. (2014)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n-US" dirty="0" smtClean="0">
                <a:solidFill>
                  <a:schemeClr val="bg1"/>
                </a:solidFill>
              </a:rPr>
              <a:t>Ginseng – Memory Progressive Second Price (MPSP)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All of the above use VCG-like mechanisms to allocate divisible goods.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work builds on SMPSP, which is the core of all these 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FB40-EC14-4B8D-9B8E-6C4CA962C9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59453</TotalTime>
  <Words>2553</Words>
  <Application>Microsoft Office PowerPoint</Application>
  <PresentationFormat>Widescreen</PresentationFormat>
  <Paragraphs>388</Paragraphs>
  <Slides>32</Slides>
  <Notes>31</Notes>
  <HiddenSlides>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Cambria Math</vt:lpstr>
      <vt:lpstr>Trebuchet MS</vt:lpstr>
      <vt:lpstr>Berlin</vt:lpstr>
      <vt:lpstr>Preventing Collusion in  Cloud Computing Auctions</vt:lpstr>
      <vt:lpstr>Resource-as-a-Service (RaaS)[1]</vt:lpstr>
      <vt:lpstr>Horizontal vs. Vertical Scaling</vt:lpstr>
      <vt:lpstr>RaaS is Prevalent in Horizontal Scaling</vt:lpstr>
      <vt:lpstr>RaaS is Prevalent in Horizontal Scaling</vt:lpstr>
      <vt:lpstr>RaaS is Emerging in Vertical Scaling</vt:lpstr>
      <vt:lpstr>RaaS is Emerging in Vertical Scaling</vt:lpstr>
      <vt:lpstr>VCG Auctions – Vickrey, Clarke, Groves</vt:lpstr>
      <vt:lpstr>Simplified Memory Progressive Second Price (SMPSP) Auction</vt:lpstr>
      <vt:lpstr>SMPSP – VCG-like repeated memory auction</vt:lpstr>
      <vt:lpstr>Ginseng’s Allocation and Billing</vt:lpstr>
      <vt:lpstr>Example: Collusion that Harms Social Welfare</vt:lpstr>
      <vt:lpstr>Related Work – Collusion Schemes</vt:lpstr>
      <vt:lpstr>Our Coalition Mechanism</vt:lpstr>
      <vt:lpstr>Our Coalition Mechanism</vt:lpstr>
      <vt:lpstr>Our Coalition Mechanism</vt:lpstr>
      <vt:lpstr>The Guest–Guest Protocol</vt:lpstr>
      <vt:lpstr>Guest Negotiation Strategy – Offer Value, Accept Threshold</vt:lpstr>
      <vt:lpstr>Experimental Setup</vt:lpstr>
      <vt:lpstr>Reasonable Negotiation Strategy</vt:lpstr>
      <vt:lpstr>Average Profit Increased,  Social Welfare Maintained</vt:lpstr>
      <vt:lpstr>Conclusion</vt:lpstr>
      <vt:lpstr>Thank you!</vt:lpstr>
      <vt:lpstr>Extra Material</vt:lpstr>
      <vt:lpstr>RaaS is Prevalent in Horizontal Scaling</vt:lpstr>
      <vt:lpstr>(Backup)VCG Auctions – Vickrey, Clarke, Groves</vt:lpstr>
      <vt:lpstr>Ginseng</vt:lpstr>
      <vt:lpstr>Guest Strategy and Host Policy</vt:lpstr>
      <vt:lpstr>Guest Strategy and Host Policy</vt:lpstr>
      <vt:lpstr>Guest Strategy and Host Policy</vt:lpstr>
      <vt:lpstr>Guest Strategy and Host Policy (2/2)</vt:lpstr>
      <vt:lpstr>Guest Negotiation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Collusion in Cloud Computing Auctions</dc:title>
  <dc:creator>Shunit Agmon</dc:creator>
  <cp:lastModifiedBy>Shunit Agmon</cp:lastModifiedBy>
  <cp:revision>212</cp:revision>
  <dcterms:created xsi:type="dcterms:W3CDTF">2018-04-18T13:53:16Z</dcterms:created>
  <dcterms:modified xsi:type="dcterms:W3CDTF">2018-09-18T11:40:48Z</dcterms:modified>
</cp:coreProperties>
</file>